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7" r:id="rId4"/>
    <p:sldId id="715" r:id="rId5"/>
    <p:sldId id="265" r:id="rId6"/>
    <p:sldId id="716" r:id="rId7"/>
    <p:sldId id="729" r:id="rId8"/>
    <p:sldId id="264" r:id="rId9"/>
    <p:sldId id="731" r:id="rId10"/>
    <p:sldId id="725" r:id="rId11"/>
    <p:sldId id="717" r:id="rId12"/>
    <p:sldId id="722" r:id="rId13"/>
    <p:sldId id="724" r:id="rId14"/>
    <p:sldId id="730" r:id="rId15"/>
    <p:sldId id="728" r:id="rId16"/>
    <p:sldId id="726" r:id="rId17"/>
    <p:sldId id="734" r:id="rId18"/>
    <p:sldId id="259" r:id="rId19"/>
    <p:sldId id="712" r:id="rId20"/>
    <p:sldId id="710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mqin" initials="w" lastIdx="1" clrIdx="0">
    <p:extLst>
      <p:ext uri="{19B8F6BF-5375-455C-9EA6-DF929625EA0E}">
        <p15:presenceInfo xmlns:p15="http://schemas.microsoft.com/office/powerpoint/2012/main" userId="wmqin" providerId="None"/>
      </p:ext>
    </p:extLst>
  </p:cmAuthor>
  <p:cmAuthor id="2" name="NUC" initials="N" lastIdx="2" clrIdx="1">
    <p:extLst>
      <p:ext uri="{19B8F6BF-5375-455C-9EA6-DF929625EA0E}">
        <p15:presenceInfo xmlns:p15="http://schemas.microsoft.com/office/powerpoint/2012/main" userId="7bfcf8d08f3291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546" autoAdjust="0"/>
  </p:normalViewPr>
  <p:slideViewPr>
    <p:cSldViewPr snapToGrid="0">
      <p:cViewPr varScale="1">
        <p:scale>
          <a:sx n="138" d="100"/>
          <a:sy n="138" d="100"/>
        </p:scale>
        <p:origin x="16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28708E-B4D6-4482-86C9-86970EF175C4}" type="doc">
      <dgm:prSet loTypeId="urn:microsoft.com/office/officeart/2005/8/layout/hierarchy2#1" loCatId="hierarchy" qsTypeId="urn:microsoft.com/office/officeart/2005/8/quickstyle/simple2#1" qsCatId="simple" csTypeId="urn:microsoft.com/office/officeart/2005/8/colors/accent0_1#1" csCatId="mainScheme" phldr="1"/>
      <dgm:spPr/>
      <dgm:t>
        <a:bodyPr/>
        <a:lstStyle/>
        <a:p>
          <a:endParaRPr lang="zh-CN" altLang="en-US"/>
        </a:p>
      </dgm:t>
    </dgm:pt>
    <dgm:pt modelId="{92B390EC-9C0D-4122-BE67-2D2013F768B9}">
      <dgm:prSet phldrT="[文本]"/>
      <dgm:spPr/>
      <dgm:t>
        <a:bodyPr/>
        <a:lstStyle/>
        <a:p>
          <a:r>
            <a:rPr lang="en-US" altLang="zh-CN" dirty="0"/>
            <a:t> </a:t>
          </a:r>
          <a:r>
            <a:rPr lang="en-US" altLang="zh-CN" dirty="0">
              <a:latin typeface="Times New Roman" panose="02020603050405020304" pitchFamily="18" charset="0"/>
              <a:cs typeface="Times New Roman" panose="02020603050405020304" pitchFamily="18" charset="0"/>
            </a:rPr>
            <a:t>MySQL</a:t>
          </a:r>
          <a:endParaRPr lang="zh-CN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E511E6-31EC-486C-ABE1-7BBC57730BE3}" type="parTrans" cxnId="{A255977B-A860-4354-9E40-4734E2ECE0B8}">
      <dgm:prSet/>
      <dgm:spPr/>
      <dgm:t>
        <a:bodyPr/>
        <a:lstStyle/>
        <a:p>
          <a:endParaRPr lang="zh-CN" altLang="en-US"/>
        </a:p>
      </dgm:t>
    </dgm:pt>
    <dgm:pt modelId="{81B63B0E-BEB9-42F7-8ACE-875A0D19ED23}" type="sibTrans" cxnId="{A255977B-A860-4354-9E40-4734E2ECE0B8}">
      <dgm:prSet/>
      <dgm:spPr/>
      <dgm:t>
        <a:bodyPr/>
        <a:lstStyle/>
        <a:p>
          <a:endParaRPr lang="zh-CN" altLang="en-US"/>
        </a:p>
      </dgm:t>
    </dgm:pt>
    <dgm:pt modelId="{0EFF771A-3B48-44A2-AD30-89E4FC88BA06}">
      <dgm:prSet phldrT="[文本]"/>
      <dgm:spPr/>
      <dgm:t>
        <a:bodyPr/>
        <a:lstStyle/>
        <a:p>
          <a:r>
            <a:rPr lang="en-US" altLang="zh-CN" dirty="0">
              <a:latin typeface="Times New Roman" panose="02020603050405020304" pitchFamily="18" charset="0"/>
              <a:cs typeface="Times New Roman" panose="02020603050405020304" pitchFamily="18" charset="0"/>
            </a:rPr>
            <a:t>Xia2-xds</a:t>
          </a:r>
          <a:endParaRPr lang="zh-CN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F563B7-50F7-4126-9537-104C216A83DA}" type="parTrans" cxnId="{3C270AFE-C89C-496D-8248-816886E5256D}">
      <dgm:prSet/>
      <dgm:spPr/>
      <dgm:t>
        <a:bodyPr/>
        <a:lstStyle/>
        <a:p>
          <a:endParaRPr lang="zh-CN" altLang="en-US"/>
        </a:p>
      </dgm:t>
    </dgm:pt>
    <dgm:pt modelId="{9BD476AE-149B-4F01-8FA3-D0D312AE1209}" type="sibTrans" cxnId="{3C270AFE-C89C-496D-8248-816886E5256D}">
      <dgm:prSet/>
      <dgm:spPr/>
      <dgm:t>
        <a:bodyPr/>
        <a:lstStyle/>
        <a:p>
          <a:endParaRPr lang="zh-CN" altLang="en-US"/>
        </a:p>
      </dgm:t>
    </dgm:pt>
    <dgm:pt modelId="{FC37B958-1D70-4A96-8BBF-9006B6A3E476}">
      <dgm:prSet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rPr>
            <a:t>autoPROC</a:t>
          </a:r>
          <a:endParaRPr lang="zh-CN" alt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imes New Roman" panose="02020603050405020304" pitchFamily="18" charset="0"/>
            <a:ea typeface="等线" panose="02010600030101010101" pitchFamily="2" charset="-122"/>
            <a:cs typeface="Times New Roman" panose="02020603050405020304" pitchFamily="18" charset="0"/>
          </a:endParaRPr>
        </a:p>
      </dgm:t>
    </dgm:pt>
    <dgm:pt modelId="{C6486DAB-CB9D-44EC-B91E-2824647C7960}" type="parTrans" cxnId="{C447432D-471C-4E34-9DCF-08C4322E365B}">
      <dgm:prSet/>
      <dgm:spPr/>
      <dgm:t>
        <a:bodyPr/>
        <a:lstStyle/>
        <a:p>
          <a:endParaRPr lang="zh-CN" altLang="en-US"/>
        </a:p>
      </dgm:t>
    </dgm:pt>
    <dgm:pt modelId="{B2986FAF-34EC-4E24-AE70-E033DAB67351}" type="sibTrans" cxnId="{C447432D-471C-4E34-9DCF-08C4322E365B}">
      <dgm:prSet/>
      <dgm:spPr/>
      <dgm:t>
        <a:bodyPr/>
        <a:lstStyle/>
        <a:p>
          <a:endParaRPr lang="zh-CN" altLang="en-US"/>
        </a:p>
      </dgm:t>
    </dgm:pt>
    <dgm:pt modelId="{F4FE91A4-6297-406C-B164-914F6F3DF921}">
      <dgm:prSet/>
      <dgm:spPr/>
      <dgm:t>
        <a:bodyPr/>
        <a:lstStyle/>
        <a:p>
          <a:endParaRPr lang="zh-CN" altLang="en-US"/>
        </a:p>
      </dgm:t>
    </dgm:pt>
    <dgm:pt modelId="{2CA388A8-E1A7-46EE-9F59-0E7B07563A0A}" type="parTrans" cxnId="{C935369E-EDB0-47BF-B75D-30536679BFB6}">
      <dgm:prSet/>
      <dgm:spPr/>
      <dgm:t>
        <a:bodyPr/>
        <a:lstStyle/>
        <a:p>
          <a:endParaRPr lang="zh-CN" altLang="en-US"/>
        </a:p>
      </dgm:t>
    </dgm:pt>
    <dgm:pt modelId="{B39290D8-B25F-4EDD-B515-B706E5D48725}" type="sibTrans" cxnId="{C935369E-EDB0-47BF-B75D-30536679BFB6}">
      <dgm:prSet/>
      <dgm:spPr/>
      <dgm:t>
        <a:bodyPr/>
        <a:lstStyle/>
        <a:p>
          <a:endParaRPr lang="zh-CN" altLang="en-US"/>
        </a:p>
      </dgm:t>
    </dgm:pt>
    <dgm:pt modelId="{E8E45929-EE9D-4D3E-B422-E2ECDCCCF09E}" type="pres">
      <dgm:prSet presAssocID="{1C28708E-B4D6-4482-86C9-86970EF175C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A10D8C8-D075-4C1D-B547-B311612E62B9}" type="pres">
      <dgm:prSet presAssocID="{92B390EC-9C0D-4122-BE67-2D2013F768B9}" presName="root1" presStyleCnt="0"/>
      <dgm:spPr/>
    </dgm:pt>
    <dgm:pt modelId="{61288D95-21DF-4C3B-9816-E7C254A1665C}" type="pres">
      <dgm:prSet presAssocID="{92B390EC-9C0D-4122-BE67-2D2013F768B9}" presName="LevelOneTextNode" presStyleLbl="node0" presStyleIdx="0" presStyleCnt="1" custLinFactNeighborX="-1054">
        <dgm:presLayoutVars>
          <dgm:chPref val="3"/>
        </dgm:presLayoutVars>
      </dgm:prSet>
      <dgm:spPr>
        <a:prstGeom prst="flowChartMagneticDisk">
          <a:avLst/>
        </a:prstGeom>
      </dgm:spPr>
    </dgm:pt>
    <dgm:pt modelId="{35761328-EE2C-43B7-8A6D-4D740392C013}" type="pres">
      <dgm:prSet presAssocID="{92B390EC-9C0D-4122-BE67-2D2013F768B9}" presName="level2hierChild" presStyleCnt="0"/>
      <dgm:spPr/>
    </dgm:pt>
    <dgm:pt modelId="{5202F2D3-35B8-466F-B3E9-F034D9D4E9A3}" type="pres">
      <dgm:prSet presAssocID="{29F563B7-50F7-4126-9537-104C216A83DA}" presName="conn2-1" presStyleLbl="parChTrans1D2" presStyleIdx="0" presStyleCnt="3"/>
      <dgm:spPr/>
    </dgm:pt>
    <dgm:pt modelId="{5F77E8A8-1FEA-448F-A3D5-ABB88F20C880}" type="pres">
      <dgm:prSet presAssocID="{29F563B7-50F7-4126-9537-104C216A83DA}" presName="connTx" presStyleLbl="parChTrans1D2" presStyleIdx="0" presStyleCnt="3"/>
      <dgm:spPr/>
    </dgm:pt>
    <dgm:pt modelId="{0191B1D8-2A3D-4F28-A8C3-62FB616E216A}" type="pres">
      <dgm:prSet presAssocID="{0EFF771A-3B48-44A2-AD30-89E4FC88BA06}" presName="root2" presStyleCnt="0"/>
      <dgm:spPr/>
    </dgm:pt>
    <dgm:pt modelId="{818E1186-4CDA-4F5B-A0E5-A9B6331A4439}" type="pres">
      <dgm:prSet presAssocID="{0EFF771A-3B48-44A2-AD30-89E4FC88BA06}" presName="LevelTwoTextNode" presStyleLbl="node2" presStyleIdx="0" presStyleCnt="3" custScaleY="77307" custLinFactNeighborX="-18746" custLinFactNeighborY="-26284">
        <dgm:presLayoutVars>
          <dgm:chPref val="3"/>
        </dgm:presLayoutVars>
      </dgm:prSet>
      <dgm:spPr/>
    </dgm:pt>
    <dgm:pt modelId="{5D209F50-DF2F-4C7C-B128-9D0F4DB91341}" type="pres">
      <dgm:prSet presAssocID="{0EFF771A-3B48-44A2-AD30-89E4FC88BA06}" presName="level3hierChild" presStyleCnt="0"/>
      <dgm:spPr/>
    </dgm:pt>
    <dgm:pt modelId="{6E442B68-F04A-49E1-ABAF-DDB5B3E3496C}" type="pres">
      <dgm:prSet presAssocID="{C6486DAB-CB9D-44EC-B91E-2824647C7960}" presName="conn2-1" presStyleLbl="parChTrans1D2" presStyleIdx="1" presStyleCnt="3"/>
      <dgm:spPr/>
    </dgm:pt>
    <dgm:pt modelId="{8D106275-8C40-4298-BAE1-7D9CD066338B}" type="pres">
      <dgm:prSet presAssocID="{C6486DAB-CB9D-44EC-B91E-2824647C7960}" presName="connTx" presStyleLbl="parChTrans1D2" presStyleIdx="1" presStyleCnt="3"/>
      <dgm:spPr/>
    </dgm:pt>
    <dgm:pt modelId="{DACEEA98-7C53-4541-B588-F580C358A613}" type="pres">
      <dgm:prSet presAssocID="{FC37B958-1D70-4A96-8BBF-9006B6A3E476}" presName="root2" presStyleCnt="0"/>
      <dgm:spPr/>
    </dgm:pt>
    <dgm:pt modelId="{B201ECA2-AC38-45C9-B61B-3E6A6183F8BE}" type="pres">
      <dgm:prSet presAssocID="{FC37B958-1D70-4A96-8BBF-9006B6A3E476}" presName="LevelTwoTextNode" presStyleLbl="node2" presStyleIdx="1" presStyleCnt="3" custScaleY="77307" custLinFactNeighborX="-17710" custLinFactNeighborY="-15111">
        <dgm:presLayoutVars>
          <dgm:chPref val="3"/>
        </dgm:presLayoutVars>
      </dgm:prSet>
      <dgm:spPr/>
    </dgm:pt>
    <dgm:pt modelId="{8ABB762F-F53B-4247-B544-C693D0D28C3F}" type="pres">
      <dgm:prSet presAssocID="{FC37B958-1D70-4A96-8BBF-9006B6A3E476}" presName="level3hierChild" presStyleCnt="0"/>
      <dgm:spPr/>
    </dgm:pt>
    <dgm:pt modelId="{84A7537C-F6B9-4677-A20F-AD6C74615EB8}" type="pres">
      <dgm:prSet presAssocID="{2CA388A8-E1A7-46EE-9F59-0E7B07563A0A}" presName="conn2-1" presStyleLbl="parChTrans1D2" presStyleIdx="2" presStyleCnt="3"/>
      <dgm:spPr/>
    </dgm:pt>
    <dgm:pt modelId="{D5E0F230-37C0-4534-822A-59AC793D9683}" type="pres">
      <dgm:prSet presAssocID="{2CA388A8-E1A7-46EE-9F59-0E7B07563A0A}" presName="connTx" presStyleLbl="parChTrans1D2" presStyleIdx="2" presStyleCnt="3"/>
      <dgm:spPr/>
    </dgm:pt>
    <dgm:pt modelId="{0AE36924-9D07-4074-BA61-BBD7DF12D7FE}" type="pres">
      <dgm:prSet presAssocID="{F4FE91A4-6297-406C-B164-914F6F3DF921}" presName="root2" presStyleCnt="0"/>
      <dgm:spPr/>
    </dgm:pt>
    <dgm:pt modelId="{D0B02A03-9196-4884-A743-C7725834DE5E}" type="pres">
      <dgm:prSet presAssocID="{F4FE91A4-6297-406C-B164-914F6F3DF921}" presName="LevelTwoTextNode" presStyleLbl="node2" presStyleIdx="2" presStyleCnt="3" custScaleY="77307" custLinFactNeighborX="-17710" custLinFactNeighborY="-15112">
        <dgm:presLayoutVars>
          <dgm:chPref val="3"/>
        </dgm:presLayoutVars>
      </dgm:prSet>
      <dgm:spPr/>
    </dgm:pt>
    <dgm:pt modelId="{FD480C43-7C41-4F87-BAA0-4FD21CDCC05E}" type="pres">
      <dgm:prSet presAssocID="{F4FE91A4-6297-406C-B164-914F6F3DF921}" presName="level3hierChild" presStyleCnt="0"/>
      <dgm:spPr/>
    </dgm:pt>
  </dgm:ptLst>
  <dgm:cxnLst>
    <dgm:cxn modelId="{C447432D-471C-4E34-9DCF-08C4322E365B}" srcId="{92B390EC-9C0D-4122-BE67-2D2013F768B9}" destId="{FC37B958-1D70-4A96-8BBF-9006B6A3E476}" srcOrd="1" destOrd="0" parTransId="{C6486DAB-CB9D-44EC-B91E-2824647C7960}" sibTransId="{B2986FAF-34EC-4E24-AE70-E033DAB67351}"/>
    <dgm:cxn modelId="{CC4FAB78-C03D-4DBA-86E6-2589FFC80AE0}" type="presOf" srcId="{C6486DAB-CB9D-44EC-B91E-2824647C7960}" destId="{8D106275-8C40-4298-BAE1-7D9CD066338B}" srcOrd="1" destOrd="0" presId="urn:microsoft.com/office/officeart/2005/8/layout/hierarchy2#1"/>
    <dgm:cxn modelId="{A255977B-A860-4354-9E40-4734E2ECE0B8}" srcId="{1C28708E-B4D6-4482-86C9-86970EF175C4}" destId="{92B390EC-9C0D-4122-BE67-2D2013F768B9}" srcOrd="0" destOrd="0" parTransId="{F2E511E6-31EC-486C-ABE1-7BBC57730BE3}" sibTransId="{81B63B0E-BEB9-42F7-8ACE-875A0D19ED23}"/>
    <dgm:cxn modelId="{CCDDE687-A69F-49A2-8805-923D6FB58A37}" type="presOf" srcId="{F4FE91A4-6297-406C-B164-914F6F3DF921}" destId="{D0B02A03-9196-4884-A743-C7725834DE5E}" srcOrd="0" destOrd="0" presId="urn:microsoft.com/office/officeart/2005/8/layout/hierarchy2#1"/>
    <dgm:cxn modelId="{382A1D8A-77D1-424C-9EE6-4382F8842626}" type="presOf" srcId="{0EFF771A-3B48-44A2-AD30-89E4FC88BA06}" destId="{818E1186-4CDA-4F5B-A0E5-A9B6331A4439}" srcOrd="0" destOrd="0" presId="urn:microsoft.com/office/officeart/2005/8/layout/hierarchy2#1"/>
    <dgm:cxn modelId="{D13AF88D-B5D9-4F71-AFE8-FA5F2EC53263}" type="presOf" srcId="{29F563B7-50F7-4126-9537-104C216A83DA}" destId="{5F77E8A8-1FEA-448F-A3D5-ABB88F20C880}" srcOrd="1" destOrd="0" presId="urn:microsoft.com/office/officeart/2005/8/layout/hierarchy2#1"/>
    <dgm:cxn modelId="{C935369E-EDB0-47BF-B75D-30536679BFB6}" srcId="{92B390EC-9C0D-4122-BE67-2D2013F768B9}" destId="{F4FE91A4-6297-406C-B164-914F6F3DF921}" srcOrd="2" destOrd="0" parTransId="{2CA388A8-E1A7-46EE-9F59-0E7B07563A0A}" sibTransId="{B39290D8-B25F-4EDD-B515-B706E5D48725}"/>
    <dgm:cxn modelId="{72A72DA1-8CFA-4CC6-9BD2-153FBD837043}" type="presOf" srcId="{1C28708E-B4D6-4482-86C9-86970EF175C4}" destId="{E8E45929-EE9D-4D3E-B422-E2ECDCCCF09E}" srcOrd="0" destOrd="0" presId="urn:microsoft.com/office/officeart/2005/8/layout/hierarchy2#1"/>
    <dgm:cxn modelId="{F1C8D6A1-97F8-4CE7-9D15-D792D63B0691}" type="presOf" srcId="{2CA388A8-E1A7-46EE-9F59-0E7B07563A0A}" destId="{D5E0F230-37C0-4534-822A-59AC793D9683}" srcOrd="1" destOrd="0" presId="urn:microsoft.com/office/officeart/2005/8/layout/hierarchy2#1"/>
    <dgm:cxn modelId="{4F3C32A8-5809-4CCB-A3B8-66F118DCF933}" type="presOf" srcId="{C6486DAB-CB9D-44EC-B91E-2824647C7960}" destId="{6E442B68-F04A-49E1-ABAF-DDB5B3E3496C}" srcOrd="0" destOrd="0" presId="urn:microsoft.com/office/officeart/2005/8/layout/hierarchy2#1"/>
    <dgm:cxn modelId="{36AB20AE-6795-41EE-8E15-B1589107FCA1}" type="presOf" srcId="{29F563B7-50F7-4126-9537-104C216A83DA}" destId="{5202F2D3-35B8-466F-B3E9-F034D9D4E9A3}" srcOrd="0" destOrd="0" presId="urn:microsoft.com/office/officeart/2005/8/layout/hierarchy2#1"/>
    <dgm:cxn modelId="{37B78AAF-9704-414A-ADAD-43D4B50FF74B}" type="presOf" srcId="{2CA388A8-E1A7-46EE-9F59-0E7B07563A0A}" destId="{84A7537C-F6B9-4677-A20F-AD6C74615EB8}" srcOrd="0" destOrd="0" presId="urn:microsoft.com/office/officeart/2005/8/layout/hierarchy2#1"/>
    <dgm:cxn modelId="{EE802DF0-9567-46F2-9875-9F9938404157}" type="presOf" srcId="{92B390EC-9C0D-4122-BE67-2D2013F768B9}" destId="{61288D95-21DF-4C3B-9816-E7C254A1665C}" srcOrd="0" destOrd="0" presId="urn:microsoft.com/office/officeart/2005/8/layout/hierarchy2#1"/>
    <dgm:cxn modelId="{CF5A29FA-EDB0-4993-B724-7FA18B3FA542}" type="presOf" srcId="{FC37B958-1D70-4A96-8BBF-9006B6A3E476}" destId="{B201ECA2-AC38-45C9-B61B-3E6A6183F8BE}" srcOrd="0" destOrd="0" presId="urn:microsoft.com/office/officeart/2005/8/layout/hierarchy2#1"/>
    <dgm:cxn modelId="{3C270AFE-C89C-496D-8248-816886E5256D}" srcId="{92B390EC-9C0D-4122-BE67-2D2013F768B9}" destId="{0EFF771A-3B48-44A2-AD30-89E4FC88BA06}" srcOrd="0" destOrd="0" parTransId="{29F563B7-50F7-4126-9537-104C216A83DA}" sibTransId="{9BD476AE-149B-4F01-8FA3-D0D312AE1209}"/>
    <dgm:cxn modelId="{06EC8ABD-82C1-43E9-8A15-16515C046147}" type="presParOf" srcId="{E8E45929-EE9D-4D3E-B422-E2ECDCCCF09E}" destId="{5A10D8C8-D075-4C1D-B547-B311612E62B9}" srcOrd="0" destOrd="0" presId="urn:microsoft.com/office/officeart/2005/8/layout/hierarchy2#1"/>
    <dgm:cxn modelId="{E1FB9E26-59F7-41F9-B2E5-61E4D556039F}" type="presParOf" srcId="{5A10D8C8-D075-4C1D-B547-B311612E62B9}" destId="{61288D95-21DF-4C3B-9816-E7C254A1665C}" srcOrd="0" destOrd="0" presId="urn:microsoft.com/office/officeart/2005/8/layout/hierarchy2#1"/>
    <dgm:cxn modelId="{871F4586-D057-46DC-B2B6-BFA001D8D84D}" type="presParOf" srcId="{5A10D8C8-D075-4C1D-B547-B311612E62B9}" destId="{35761328-EE2C-43B7-8A6D-4D740392C013}" srcOrd="1" destOrd="0" presId="urn:microsoft.com/office/officeart/2005/8/layout/hierarchy2#1"/>
    <dgm:cxn modelId="{620ED803-3F7E-4228-B442-B7730AC8BDC8}" type="presParOf" srcId="{35761328-EE2C-43B7-8A6D-4D740392C013}" destId="{5202F2D3-35B8-466F-B3E9-F034D9D4E9A3}" srcOrd="0" destOrd="0" presId="urn:microsoft.com/office/officeart/2005/8/layout/hierarchy2#1"/>
    <dgm:cxn modelId="{1C9A790E-5468-4CED-8F0B-7F4052ADDC6E}" type="presParOf" srcId="{5202F2D3-35B8-466F-B3E9-F034D9D4E9A3}" destId="{5F77E8A8-1FEA-448F-A3D5-ABB88F20C880}" srcOrd="0" destOrd="0" presId="urn:microsoft.com/office/officeart/2005/8/layout/hierarchy2#1"/>
    <dgm:cxn modelId="{A7B890E4-242D-40E1-97C0-311C10980F14}" type="presParOf" srcId="{35761328-EE2C-43B7-8A6D-4D740392C013}" destId="{0191B1D8-2A3D-4F28-A8C3-62FB616E216A}" srcOrd="1" destOrd="0" presId="urn:microsoft.com/office/officeart/2005/8/layout/hierarchy2#1"/>
    <dgm:cxn modelId="{C36DE2F6-AF6F-44D7-8939-56FCC14D289F}" type="presParOf" srcId="{0191B1D8-2A3D-4F28-A8C3-62FB616E216A}" destId="{818E1186-4CDA-4F5B-A0E5-A9B6331A4439}" srcOrd="0" destOrd="0" presId="urn:microsoft.com/office/officeart/2005/8/layout/hierarchy2#1"/>
    <dgm:cxn modelId="{FB387008-15A9-4290-A7EE-90B2531656D6}" type="presParOf" srcId="{0191B1D8-2A3D-4F28-A8C3-62FB616E216A}" destId="{5D209F50-DF2F-4C7C-B128-9D0F4DB91341}" srcOrd="1" destOrd="0" presId="urn:microsoft.com/office/officeart/2005/8/layout/hierarchy2#1"/>
    <dgm:cxn modelId="{0190B809-125E-4A61-A4F8-01DDCEE021FF}" type="presParOf" srcId="{35761328-EE2C-43B7-8A6D-4D740392C013}" destId="{6E442B68-F04A-49E1-ABAF-DDB5B3E3496C}" srcOrd="2" destOrd="0" presId="urn:microsoft.com/office/officeart/2005/8/layout/hierarchy2#1"/>
    <dgm:cxn modelId="{920D0432-2A8C-4EA2-9621-FA80038195AD}" type="presParOf" srcId="{6E442B68-F04A-49E1-ABAF-DDB5B3E3496C}" destId="{8D106275-8C40-4298-BAE1-7D9CD066338B}" srcOrd="0" destOrd="0" presId="urn:microsoft.com/office/officeart/2005/8/layout/hierarchy2#1"/>
    <dgm:cxn modelId="{C307813C-2902-4025-BC23-15C802F9E51B}" type="presParOf" srcId="{35761328-EE2C-43B7-8A6D-4D740392C013}" destId="{DACEEA98-7C53-4541-B588-F580C358A613}" srcOrd="3" destOrd="0" presId="urn:microsoft.com/office/officeart/2005/8/layout/hierarchy2#1"/>
    <dgm:cxn modelId="{A50DB284-A913-4DCF-B60F-3A293CE41F21}" type="presParOf" srcId="{DACEEA98-7C53-4541-B588-F580C358A613}" destId="{B201ECA2-AC38-45C9-B61B-3E6A6183F8BE}" srcOrd="0" destOrd="0" presId="urn:microsoft.com/office/officeart/2005/8/layout/hierarchy2#1"/>
    <dgm:cxn modelId="{11F85BBF-86C6-4F79-A0E8-492FC7658BF0}" type="presParOf" srcId="{DACEEA98-7C53-4541-B588-F580C358A613}" destId="{8ABB762F-F53B-4247-B544-C693D0D28C3F}" srcOrd="1" destOrd="0" presId="urn:microsoft.com/office/officeart/2005/8/layout/hierarchy2#1"/>
    <dgm:cxn modelId="{EA81A361-1EA4-4553-A933-73302412E3C6}" type="presParOf" srcId="{35761328-EE2C-43B7-8A6D-4D740392C013}" destId="{84A7537C-F6B9-4677-A20F-AD6C74615EB8}" srcOrd="4" destOrd="0" presId="urn:microsoft.com/office/officeart/2005/8/layout/hierarchy2#1"/>
    <dgm:cxn modelId="{1A2E33C3-B11D-4A22-BE7E-FB09E9BDBA17}" type="presParOf" srcId="{84A7537C-F6B9-4677-A20F-AD6C74615EB8}" destId="{D5E0F230-37C0-4534-822A-59AC793D9683}" srcOrd="0" destOrd="0" presId="urn:microsoft.com/office/officeart/2005/8/layout/hierarchy2#1"/>
    <dgm:cxn modelId="{243BC642-E4F2-4DE5-987E-CA1EE4FEB74A}" type="presParOf" srcId="{35761328-EE2C-43B7-8A6D-4D740392C013}" destId="{0AE36924-9D07-4074-BA61-BBD7DF12D7FE}" srcOrd="5" destOrd="0" presId="urn:microsoft.com/office/officeart/2005/8/layout/hierarchy2#1"/>
    <dgm:cxn modelId="{F776622F-4BF2-4E07-9752-786166E3E458}" type="presParOf" srcId="{0AE36924-9D07-4074-BA61-BBD7DF12D7FE}" destId="{D0B02A03-9196-4884-A743-C7725834DE5E}" srcOrd="0" destOrd="0" presId="urn:microsoft.com/office/officeart/2005/8/layout/hierarchy2#1"/>
    <dgm:cxn modelId="{5DEC3504-6F7E-495A-9A76-271997343AA1}" type="presParOf" srcId="{0AE36924-9D07-4074-BA61-BBD7DF12D7FE}" destId="{FD480C43-7C41-4F87-BAA0-4FD21CDCC05E}" srcOrd="1" destOrd="0" presId="urn:microsoft.com/office/officeart/2005/8/layout/hierarchy2#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88D95-21DF-4C3B-9816-E7C254A1665C}">
      <dsp:nvSpPr>
        <dsp:cNvPr id="0" name=""/>
        <dsp:cNvSpPr/>
      </dsp:nvSpPr>
      <dsp:spPr>
        <a:xfrm>
          <a:off x="0" y="909197"/>
          <a:ext cx="957994" cy="478997"/>
        </a:xfrm>
        <a:prstGeom prst="flowChartMagneticDisk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 </a:t>
          </a:r>
          <a:r>
            <a:rPr lang="en-US" altLang="zh-CN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MySQL</a:t>
          </a:r>
          <a:endParaRPr lang="zh-CN" alt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068863"/>
        <a:ext cx="957994" cy="239498"/>
      </dsp:txXfrm>
    </dsp:sp>
    <dsp:sp modelId="{5202F2D3-35B8-466F-B3E9-F034D9D4E9A3}">
      <dsp:nvSpPr>
        <dsp:cNvPr id="0" name=""/>
        <dsp:cNvSpPr/>
      </dsp:nvSpPr>
      <dsp:spPr>
        <a:xfrm rot="17387049">
          <a:off x="758320" y="845907"/>
          <a:ext cx="603680" cy="37529"/>
        </a:xfrm>
        <a:custGeom>
          <a:avLst/>
          <a:gdLst/>
          <a:ahLst/>
          <a:cxnLst/>
          <a:rect l="0" t="0" r="0" b="0"/>
          <a:pathLst>
            <a:path>
              <a:moveTo>
                <a:pt x="0" y="18764"/>
              </a:moveTo>
              <a:lnTo>
                <a:pt x="603680" y="1876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045068" y="849580"/>
        <a:ext cx="30184" cy="30184"/>
      </dsp:txXfrm>
    </dsp:sp>
    <dsp:sp modelId="{818E1186-4CDA-4F5B-A0E5-A9B6331A4439}">
      <dsp:nvSpPr>
        <dsp:cNvPr id="0" name=""/>
        <dsp:cNvSpPr/>
      </dsp:nvSpPr>
      <dsp:spPr>
        <a:xfrm>
          <a:off x="1162326" y="395499"/>
          <a:ext cx="957994" cy="3702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Xia2-xds</a:t>
          </a:r>
          <a:endParaRPr lang="zh-CN" alt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3172" y="406345"/>
        <a:ext cx="936302" cy="348606"/>
      </dsp:txXfrm>
    </dsp:sp>
    <dsp:sp modelId="{6E442B68-F04A-49E1-ABAF-DDB5B3E3496C}">
      <dsp:nvSpPr>
        <dsp:cNvPr id="0" name=""/>
        <dsp:cNvSpPr/>
      </dsp:nvSpPr>
      <dsp:spPr>
        <a:xfrm rot="20480026">
          <a:off x="952046" y="1093740"/>
          <a:ext cx="226152" cy="37529"/>
        </a:xfrm>
        <a:custGeom>
          <a:avLst/>
          <a:gdLst/>
          <a:ahLst/>
          <a:cxnLst/>
          <a:rect l="0" t="0" r="0" b="0"/>
          <a:pathLst>
            <a:path>
              <a:moveTo>
                <a:pt x="0" y="18764"/>
              </a:moveTo>
              <a:lnTo>
                <a:pt x="226152" y="1876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059469" y="1106851"/>
        <a:ext cx="11307" cy="11307"/>
      </dsp:txXfrm>
    </dsp:sp>
    <dsp:sp modelId="{B201ECA2-AC38-45C9-B61B-3E6A6183F8BE}">
      <dsp:nvSpPr>
        <dsp:cNvPr id="0" name=""/>
        <dsp:cNvSpPr/>
      </dsp:nvSpPr>
      <dsp:spPr>
        <a:xfrm>
          <a:off x="1172251" y="891165"/>
          <a:ext cx="957994" cy="3702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rPr>
            <a:t>autoPROC</a:t>
          </a:r>
          <a:endParaRPr lang="zh-CN" alt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imes New Roman" panose="02020603050405020304" pitchFamily="18" charset="0"/>
            <a:ea typeface="等线" panose="02010600030101010101" pitchFamily="2" charset="-122"/>
            <a:cs typeface="Times New Roman" panose="02020603050405020304" pitchFamily="18" charset="0"/>
          </a:endParaRPr>
        </a:p>
      </dsp:txBody>
      <dsp:txXfrm>
        <a:off x="1183097" y="902011"/>
        <a:ext cx="936302" cy="348606"/>
      </dsp:txXfrm>
    </dsp:sp>
    <dsp:sp modelId="{84A7537C-F6B9-4677-A20F-AD6C74615EB8}">
      <dsp:nvSpPr>
        <dsp:cNvPr id="0" name=""/>
        <dsp:cNvSpPr/>
      </dsp:nvSpPr>
      <dsp:spPr>
        <a:xfrm rot="3594602">
          <a:off x="851446" y="1314812"/>
          <a:ext cx="427352" cy="37529"/>
        </a:xfrm>
        <a:custGeom>
          <a:avLst/>
          <a:gdLst/>
          <a:ahLst/>
          <a:cxnLst/>
          <a:rect l="0" t="0" r="0" b="0"/>
          <a:pathLst>
            <a:path>
              <a:moveTo>
                <a:pt x="0" y="18764"/>
              </a:moveTo>
              <a:lnTo>
                <a:pt x="427352" y="1876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054439" y="1322893"/>
        <a:ext cx="21367" cy="21367"/>
      </dsp:txXfrm>
    </dsp:sp>
    <dsp:sp modelId="{D0B02A03-9196-4884-A743-C7725834DE5E}">
      <dsp:nvSpPr>
        <dsp:cNvPr id="0" name=""/>
        <dsp:cNvSpPr/>
      </dsp:nvSpPr>
      <dsp:spPr>
        <a:xfrm>
          <a:off x="1172251" y="1333308"/>
          <a:ext cx="957994" cy="3702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/>
        </a:p>
      </dsp:txBody>
      <dsp:txXfrm>
        <a:off x="1183097" y="1344154"/>
        <a:ext cx="936302" cy="348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#1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F4EA-DC3A-40EF-92D0-D08CCCEEB26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9C9EB-CA76-4710-89D9-8F5F4D08B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06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9C9EB-CA76-4710-89D9-8F5F4D08B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6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D77649-1AB5-447B-B28C-70ADCC5EA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2730E40-D791-4861-AC6C-4CE4622A6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DEF26D-AEE4-4DD3-A4BB-E9B0CECE0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3E60C3-FA74-4F2D-AF22-C241DB99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E5B47C-3981-4713-94AB-91CD2CBFA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363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A3A1C-124F-48DF-8024-365238097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A46106-E77A-4C33-9D0E-F16B90827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8F8F17-CDDE-4A9F-821A-1CE17CA4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45614-C699-4EAD-B22E-EE5EFF186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7EB636-23FE-47A2-B585-75D283EC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032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80C6A63-120C-4813-B67F-70E5E5C1C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CA3B4AE-9497-401C-B543-F1893A929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8DECEC-55EB-4904-B313-B4916EF57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1420CE-22DD-4D76-AE07-D0BB74E7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6F6868-886B-4AC0-9202-61B09C6C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71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EACD99-F862-470B-802D-F7604CCD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3CF18E-427D-41F1-8D27-12068FD7A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6592EE-73EE-4897-87B0-453FE984B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0AD0BC-798D-41AB-9FA1-95DE5D4A3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FE8FE1-B242-4FBA-A5C3-3F5F0589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83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2CC24-23E5-4A7F-80A6-77773BDC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37055F-5A4B-421C-971A-B85DA4DD5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5A628B-193E-4D2F-AB08-DCC828DA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57D438-70EA-4A6A-9D33-363B2A78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72F36D-3D66-4569-9738-7C29CE7F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774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F06D0-D56A-4212-8CD2-F9783C00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4DC9F7-A54E-4103-B4EF-F36290279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161116A-BF95-4B32-B683-9DAE523F5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A42BFD-DFBC-4B94-A829-38ECC3CC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BE0541-23B4-4E8E-99BB-182A57FB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62FE74-F98C-48C8-9222-3DBEEDBE7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62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B8A1DE-2D90-4718-828B-602D8ECD3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7D0762-1DE9-4DDE-8FE5-FA827D790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EB22A7-95FE-4085-896A-642A5C206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FC3855-23AC-44FF-AF47-475B70CB0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7932492-BBBA-4EE1-970B-BCA8B47CBF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6A1ED28-1911-4430-97FE-25FAF25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AF32166-7532-4A42-8835-49157A99B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F211696-D2D2-4F72-BA4B-1EC1B61A4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55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AD8121-134B-4964-9892-AF1AB25BA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6D8B9E-79AF-4E7E-A967-B4A2457FA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B6DBC09-B9E9-4125-8E40-9486B89A6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EC8E5E-EDC2-4C0E-BD2A-937E352D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0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DF2AA76-56F5-484C-9370-00B0A1CC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291513-4903-4D09-AC44-F4215F19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C343DE-D4A0-4566-82EB-0E3F48886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093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2BCB39-3083-47AB-967D-1A6680EE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F6FD87-E151-41EE-B7A3-269AC25EB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01E54ED-2A61-4604-8CC3-535D19277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58A19C-577F-4ABA-9BEF-55362AC23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F9C961B-E962-42C1-8134-A2A0E0F04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47E957-653C-4798-BC73-F87CEB99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88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16487D-C6DC-438E-97CA-3701C8C29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261F4CD-3D9C-4F2E-A910-B82F445C7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614770-6A08-4DC2-8F02-0F11FD34B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392DEE-1349-4891-9663-9397B0DB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0DF6-285F-42D4-A0E8-74E4502D8099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7AB485D-6591-48C9-BD7C-A8B03F80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AD82DE-763A-4E64-80F6-EF22BD7E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C38A-D483-44C1-A644-E841A329F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83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83149CE-8D2C-4B59-A09D-D82E75BD4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C0EB33-0C45-4F16-83B7-E94F1F0E5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DB6001-DA17-4878-A71B-33E250954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20DF6-285F-42D4-A0E8-74E4502D8099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D883A3-AE27-46D9-97C1-9AA4FE295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7E5847-9412-433E-9881-770E17441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AC38A-D483-44C1-A644-E841A329F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18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spyb/py-ispyb-ui" TargetMode="External"/><Relationship Id="rId2" Type="http://schemas.openxmlformats.org/officeDocument/2006/relationships/hyperlink" Target="https://github.com/ispyb/py-ispyb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ispyb/EXI" TargetMode="External"/><Relationship Id="rId4" Type="http://schemas.openxmlformats.org/officeDocument/2006/relationships/hyperlink" Target="https://github.com/ispyb/ISPyB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microsoft.com/office/2007/relationships/diagramDrawing" Target="../diagrams/drawing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diagramColors" Target="../diagrams/colors1.xml"/><Relationship Id="rId2" Type="http://schemas.openxmlformats.org/officeDocument/2006/relationships/tags" Target="../tags/tag2.xml"/><Relationship Id="rId16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diagramQuickStyle" Target="../diagrams/quickStyle1.xml"/><Relationship Id="rId5" Type="http://schemas.openxmlformats.org/officeDocument/2006/relationships/tags" Target="../tags/tag5.xml"/><Relationship Id="rId15" Type="http://schemas.openxmlformats.org/officeDocument/2006/relationships/image" Target="../media/image8.png"/><Relationship Id="rId10" Type="http://schemas.openxmlformats.org/officeDocument/2006/relationships/diagramLayout" Target="../diagrams/layout1.xml"/><Relationship Id="rId4" Type="http://schemas.openxmlformats.org/officeDocument/2006/relationships/tags" Target="../tags/tag4.xml"/><Relationship Id="rId9" Type="http://schemas.openxmlformats.org/officeDocument/2006/relationships/diagramData" Target="../diagrams/data1.xml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8516B-52AB-4F42-B7F7-4F7970DB9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39" y="1004508"/>
            <a:ext cx="8632722" cy="189831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70C0"/>
                </a:solidFill>
                <a:latin typeface="Arial Black" panose="020B0A04020102020204" pitchFamily="34" charset="0"/>
              </a:rPr>
              <a:t>Status of NFPSS MX Beamlines at SSRF</a:t>
            </a:r>
            <a:endParaRPr lang="zh-CN" altLang="en-US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5B7AE8E-BCA4-439E-8E2D-628754B3C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277" y="3602038"/>
            <a:ext cx="8170607" cy="234647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 err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Wenming</a:t>
            </a:r>
            <a:r>
              <a:rPr lang="en-US" altLang="zh-CN" sz="24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Qin</a:t>
            </a:r>
          </a:p>
          <a:p>
            <a:endParaRPr lang="en-US" altLang="zh-CN" sz="24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en-US" altLang="zh-CN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National Facility for Protein Science in Shanghai (NFPSS)</a:t>
            </a:r>
          </a:p>
          <a:p>
            <a:pPr>
              <a:lnSpc>
                <a:spcPct val="160000"/>
              </a:lnSpc>
            </a:pPr>
            <a:r>
              <a:rPr lang="en-US" altLang="zh-CN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/Shanghai Synchrotron Radiation Facility (SSRF)</a:t>
            </a:r>
          </a:p>
          <a:p>
            <a:endParaRPr lang="en-US" altLang="zh-CN" sz="20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November, 2023</a:t>
            </a:r>
            <a:endParaRPr lang="zh-CN" altLang="en-US" sz="20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0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5"/>
    </mc:Choice>
    <mc:Fallback xmlns="">
      <p:transition spd="slow" advTm="1517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28E7AC-295F-258B-F665-0E3C3BEEB7EB}"/>
              </a:ext>
            </a:extLst>
          </p:cNvPr>
          <p:cNvSpPr txBox="1"/>
          <p:nvPr/>
        </p:nvSpPr>
        <p:spPr>
          <a:xfrm>
            <a:off x="2393038" y="425526"/>
            <a:ext cx="435792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altLang="zh-CN" dirty="0"/>
              <a:t>Auto restart </a:t>
            </a:r>
            <a:r>
              <a:rPr lang="en-US" altLang="zh-CN" dirty="0" err="1"/>
              <a:t>mxcube</a:t>
            </a:r>
            <a:r>
              <a:rPr lang="en-US" altLang="zh-CN" dirty="0"/>
              <a:t> program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26CF7AA-D1DA-B990-2236-10C73C939FD2}"/>
              </a:ext>
            </a:extLst>
          </p:cNvPr>
          <p:cNvSpPr txBox="1"/>
          <p:nvPr/>
        </p:nvSpPr>
        <p:spPr>
          <a:xfrm>
            <a:off x="879500" y="917910"/>
            <a:ext cx="7725514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200000"/>
              </a:lnSpc>
              <a:defRPr sz="160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dirty="0"/>
              <a:t>Some restart shortcut on the desktop in order to allow users do the reset work themselves 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71" y="2055510"/>
            <a:ext cx="7454511" cy="402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39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2488C0E-A778-E98D-08DE-0A22785CC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86799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3200" dirty="0">
                <a:latin typeface="Arial Black" panose="020B0A04020102020204" pitchFamily="34" charset="0"/>
                <a:cs typeface="Arial" panose="020B0604020202020204" pitchFamily="34" charset="0"/>
              </a:rPr>
              <a:t>What progress we made from last meeting in May</a:t>
            </a:r>
            <a:endParaRPr lang="zh-CN" altLang="en-US" sz="3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F6CE2BF-C28A-9CF4-1F41-6F7F66BC2247}"/>
              </a:ext>
            </a:extLst>
          </p:cNvPr>
          <p:cNvSpPr txBox="1"/>
          <p:nvPr/>
        </p:nvSpPr>
        <p:spPr>
          <a:xfrm>
            <a:off x="895256" y="1702660"/>
            <a:ext cx="80447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47675" indent="-447675">
              <a:buFont typeface="Wingdings" panose="05000000000000000000" pitchFamily="2" charset="2"/>
              <a:buChar char="u"/>
            </a:pPr>
            <a:r>
              <a:rPr lang="en-US" altLang="zh-CN" sz="2000" dirty="0"/>
              <a:t>Operating and improving the mxcube3 at BL19U1 by fixing bugs.</a:t>
            </a:r>
          </a:p>
          <a:p>
            <a:pPr marL="447675" indent="-447675">
              <a:buFont typeface="Wingdings" panose="05000000000000000000" pitchFamily="2" charset="2"/>
              <a:buChar char="u"/>
            </a:pPr>
            <a:endParaRPr lang="en-US" altLang="zh-CN" sz="2000" dirty="0"/>
          </a:p>
          <a:p>
            <a:pPr marL="447675" indent="-447675">
              <a:buFont typeface="Wingdings" panose="05000000000000000000" pitchFamily="2" charset="2"/>
              <a:buChar char="u"/>
            </a:pPr>
            <a:r>
              <a:rPr lang="en-US" altLang="zh-CN" sz="2000" dirty="0"/>
              <a:t>Replaced the </a:t>
            </a:r>
            <a:r>
              <a:rPr lang="en-US" altLang="zh-CN" sz="2000" dirty="0" err="1"/>
              <a:t>adxv</a:t>
            </a:r>
            <a:r>
              <a:rPr lang="en-US" altLang="zh-CN" sz="2000" dirty="0"/>
              <a:t> image viewer with </a:t>
            </a:r>
            <a:r>
              <a:rPr lang="en-US" altLang="zh-CN" sz="2000" dirty="0" err="1"/>
              <a:t>braggy</a:t>
            </a:r>
            <a:r>
              <a:rPr lang="en-US" altLang="zh-CN" sz="2000" dirty="0"/>
              <a:t> system.</a:t>
            </a:r>
          </a:p>
          <a:p>
            <a:pPr marL="447675" indent="-447675">
              <a:buFont typeface="Wingdings" panose="05000000000000000000" pitchFamily="2" charset="2"/>
              <a:buChar char="u"/>
            </a:pPr>
            <a:endParaRPr lang="en-US" altLang="zh-CN" sz="2000" dirty="0"/>
          </a:p>
          <a:p>
            <a:pPr marL="447675" indent="-447675">
              <a:buFont typeface="Wingdings" panose="05000000000000000000" pitchFamily="2" charset="2"/>
              <a:buChar char="u"/>
            </a:pPr>
            <a:r>
              <a:rPr lang="en-US" altLang="zh-CN" sz="2000" dirty="0"/>
              <a:t>Replaced the MD2 with MD2-S. </a:t>
            </a:r>
          </a:p>
          <a:p>
            <a:pPr marL="447675" indent="-447675">
              <a:buFont typeface="Wingdings" panose="05000000000000000000" pitchFamily="2" charset="2"/>
              <a:buChar char="u"/>
            </a:pPr>
            <a:endParaRPr lang="en-US" altLang="zh-CN" sz="2000" dirty="0"/>
          </a:p>
          <a:p>
            <a:pPr marL="447675" indent="-447675">
              <a:buFont typeface="Wingdings" panose="05000000000000000000" pitchFamily="2" charset="2"/>
              <a:buChar char="u"/>
            </a:pPr>
            <a:r>
              <a:rPr lang="en-US" altLang="zh-CN" sz="2000" dirty="0"/>
              <a:t>Allow users to load there own sample information by an excel file into </a:t>
            </a:r>
            <a:r>
              <a:rPr lang="en-US" altLang="zh-CN" sz="2000" dirty="0" err="1"/>
              <a:t>mxcube</a:t>
            </a:r>
            <a:r>
              <a:rPr lang="en-US" altLang="zh-CN" sz="2000" dirty="0"/>
              <a:t> before data collection.</a:t>
            </a:r>
          </a:p>
          <a:p>
            <a:pPr marL="447675" indent="-447675">
              <a:buFont typeface="Wingdings" panose="05000000000000000000" pitchFamily="2" charset="2"/>
              <a:buChar char="u"/>
            </a:pPr>
            <a:endParaRPr lang="en-US" altLang="zh-CN" sz="2000" dirty="0"/>
          </a:p>
          <a:p>
            <a:pPr marL="447675" indent="-447675">
              <a:buFont typeface="Wingdings" panose="05000000000000000000" pitchFamily="2" charset="2"/>
              <a:buChar char="u"/>
            </a:pPr>
            <a:r>
              <a:rPr lang="en-US" altLang="zh-CN" sz="2000" dirty="0" err="1"/>
              <a:t>ISPyB</a:t>
            </a:r>
            <a:r>
              <a:rPr lang="en-US" altLang="zh-CN" sz="2000" dirty="0"/>
              <a:t> installation and configuration of python version</a:t>
            </a:r>
          </a:p>
        </p:txBody>
      </p:sp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DD9547DD-9C17-3E76-F1E7-E7F51C1DF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871" y="3483788"/>
            <a:ext cx="1609213" cy="16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138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4F597C1-32A6-A2E4-AA93-C81A2DA1BBCE}"/>
              </a:ext>
            </a:extLst>
          </p:cNvPr>
          <p:cNvSpPr txBox="1"/>
          <p:nvPr/>
        </p:nvSpPr>
        <p:spPr>
          <a:xfrm>
            <a:off x="636381" y="518008"/>
            <a:ext cx="8066695" cy="46474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altLang="zh-CN" sz="1800" dirty="0"/>
              <a:t>Live view of the diffraction images based on </a:t>
            </a:r>
            <a:r>
              <a:rPr lang="en-US" altLang="zh-CN" sz="1800" dirty="0" err="1"/>
              <a:t>Braggy</a:t>
            </a:r>
            <a:r>
              <a:rPr lang="en-US" altLang="zh-CN" sz="1800" dirty="0"/>
              <a:t> web page</a:t>
            </a:r>
            <a:endParaRPr lang="zh-CN" altLang="en-US" sz="1800" dirty="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8592" y="3994385"/>
            <a:ext cx="2196888" cy="270622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4C8A866-A1E2-6BD9-846B-EF1E6F9652FA}"/>
              </a:ext>
            </a:extLst>
          </p:cNvPr>
          <p:cNvSpPr txBox="1"/>
          <p:nvPr/>
        </p:nvSpPr>
        <p:spPr>
          <a:xfrm>
            <a:off x="3506429" y="4978164"/>
            <a:ext cx="413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Get the </a:t>
            </a:r>
            <a:r>
              <a:rPr lang="en-US" altLang="zh-CN" dirty="0" err="1">
                <a:solidFill>
                  <a:srgbClr val="C00000"/>
                </a:solidFill>
                <a:latin typeface="Arial Black" panose="020B0A04020102020204" pitchFamily="34" charset="0"/>
              </a:rPr>
              <a:t>FilePath</a:t>
            </a:r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 through EPICS</a:t>
            </a:r>
            <a:endParaRPr lang="zh-CN" alt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D88E09A-9642-9589-C81E-9C34325688BC}"/>
              </a:ext>
            </a:extLst>
          </p:cNvPr>
          <p:cNvSpPr txBox="1"/>
          <p:nvPr/>
        </p:nvSpPr>
        <p:spPr>
          <a:xfrm>
            <a:off x="3506429" y="5672894"/>
            <a:ext cx="4885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Tracing the latest image with </a:t>
            </a:r>
            <a:r>
              <a:rPr lang="en-US" altLang="zh-CN" dirty="0" err="1">
                <a:solidFill>
                  <a:srgbClr val="C00000"/>
                </a:solidFill>
                <a:latin typeface="Arial Black" panose="020B0A04020102020204" pitchFamily="34" charset="0"/>
              </a:rPr>
              <a:t>Braggy</a:t>
            </a:r>
            <a:endParaRPr lang="zh-CN" alt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6381" y="1403044"/>
            <a:ext cx="3310398" cy="242257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226D20-6BDC-FD32-7397-E257366F93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28" y="1405638"/>
            <a:ext cx="4022400" cy="2419980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3447445" y="2669596"/>
            <a:ext cx="1610446" cy="44469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960954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85669A9F-D780-7A71-E926-36292F2D1167}"/>
              </a:ext>
            </a:extLst>
          </p:cNvPr>
          <p:cNvSpPr txBox="1"/>
          <p:nvPr/>
        </p:nvSpPr>
        <p:spPr>
          <a:xfrm>
            <a:off x="466147" y="143203"/>
            <a:ext cx="8211736" cy="50616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altLang="zh-CN" dirty="0"/>
              <a:t>Using tango to poll the image from video-server of MD2-S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05" y="3863159"/>
            <a:ext cx="3794825" cy="28436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71" y="952184"/>
            <a:ext cx="3722512" cy="278679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265902" y="4041798"/>
            <a:ext cx="4878098" cy="2543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the video is clearer and smoother </a:t>
            </a:r>
          </a:p>
          <a:p>
            <a:pPr>
              <a:lnSpc>
                <a:spcPct val="150000"/>
              </a:lnSpc>
            </a:pPr>
            <a:r>
              <a:rPr lang="en-US" altLang="zh-CN" b="1" dirty="0"/>
              <a:t>with the B-zoom than before. </a:t>
            </a:r>
          </a:p>
          <a:p>
            <a:pPr>
              <a:lnSpc>
                <a:spcPct val="150000"/>
              </a:lnSpc>
            </a:pP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en-US" altLang="zh-CN" b="1" dirty="0"/>
              <a:t>Thanks to Bernard from </a:t>
            </a:r>
            <a:r>
              <a:rPr lang="en-US" altLang="zh-CN" b="1" dirty="0" err="1"/>
              <a:t>Arinax</a:t>
            </a:r>
            <a:r>
              <a:rPr lang="en-US" altLang="zh-CN" b="1" dirty="0"/>
              <a:t>, the B-zoom camera is Integrated with tango </a:t>
            </a:r>
          </a:p>
          <a:p>
            <a:pPr>
              <a:lnSpc>
                <a:spcPct val="150000"/>
              </a:lnSpc>
            </a:pPr>
            <a:r>
              <a:rPr lang="en-US" altLang="zh-CN" b="1" dirty="0"/>
              <a:t>(</a:t>
            </a:r>
            <a:r>
              <a:rPr lang="en-US" altLang="zh-CN" b="1" dirty="0" err="1"/>
              <a:t>getjpeg</a:t>
            </a:r>
            <a:r>
              <a:rPr lang="en-US" altLang="zh-CN" b="1" dirty="0"/>
              <a:t> at BL17B with exporter)</a:t>
            </a:r>
            <a:endParaRPr lang="zh-CN" altLang="en-US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t="16629" r="66694" b="6382"/>
          <a:stretch/>
        </p:blipFill>
        <p:spPr>
          <a:xfrm>
            <a:off x="685405" y="952183"/>
            <a:ext cx="3744097" cy="2786799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4127357" y="2331660"/>
            <a:ext cx="1130160" cy="44469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425766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28E7AC-295F-258B-F665-0E3C3BEEB7EB}"/>
              </a:ext>
            </a:extLst>
          </p:cNvPr>
          <p:cNvSpPr txBox="1"/>
          <p:nvPr/>
        </p:nvSpPr>
        <p:spPr>
          <a:xfrm>
            <a:off x="1610854" y="548578"/>
            <a:ext cx="626280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altLang="zh-CN" sz="1800" dirty="0"/>
              <a:t>Loading sample file path information in advance</a:t>
            </a:r>
            <a:endParaRPr lang="zh-CN" altLang="en-US" sz="1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917910"/>
            <a:ext cx="5816518" cy="18614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6" y="3922408"/>
            <a:ext cx="6026727" cy="2487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37" y="1833532"/>
            <a:ext cx="5187242" cy="3403486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 rot="5400000">
            <a:off x="1087093" y="3026140"/>
            <a:ext cx="907423" cy="44469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文本框 9"/>
          <p:cNvSpPr txBox="1"/>
          <p:nvPr/>
        </p:nvSpPr>
        <p:spPr>
          <a:xfrm>
            <a:off x="1932850" y="3012339"/>
            <a:ext cx="3042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By using python </a:t>
            </a:r>
            <a:r>
              <a:rPr lang="en-US" altLang="zh-CN" sz="1600" dirty="0" err="1"/>
              <a:t>tkinter</a:t>
            </a:r>
            <a:r>
              <a:rPr lang="en-US" altLang="zh-CN" sz="1600" dirty="0"/>
              <a:t> program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92077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85669A9F-D780-7A71-E926-36292F2D1167}"/>
              </a:ext>
            </a:extLst>
          </p:cNvPr>
          <p:cNvSpPr txBox="1"/>
          <p:nvPr/>
        </p:nvSpPr>
        <p:spPr>
          <a:xfrm>
            <a:off x="435036" y="327562"/>
            <a:ext cx="8509510" cy="67172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altLang="zh-CN" sz="2800" dirty="0"/>
              <a:t>More features of </a:t>
            </a:r>
            <a:r>
              <a:rPr lang="en-US" altLang="zh-CN" sz="2800" dirty="0" err="1"/>
              <a:t>Mxcube</a:t>
            </a:r>
            <a:r>
              <a:rPr lang="en-US" altLang="zh-CN" sz="2800" dirty="0"/>
              <a:t> are implemented</a:t>
            </a: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2" y="1719578"/>
            <a:ext cx="4076742" cy="18696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77411" y="1363262"/>
            <a:ext cx="20601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Arial" panose="020B0604020202020204" pitchFamily="34" charset="0"/>
                <a:cs typeface="Arial" panose="020B0604020202020204" pitchFamily="34" charset="0"/>
              </a:rPr>
              <a:t>1. Customized collection</a:t>
            </a:r>
            <a:endParaRPr lang="zh-CN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5563EC7-8C8D-92FA-F021-1A94AF5F4FC8}"/>
              </a:ext>
            </a:extLst>
          </p:cNvPr>
          <p:cNvSpPr txBox="1"/>
          <p:nvPr/>
        </p:nvSpPr>
        <p:spPr>
          <a:xfrm>
            <a:off x="777411" y="3700849"/>
            <a:ext cx="18582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Arial" panose="020B0604020202020204" pitchFamily="34" charset="0"/>
                <a:cs typeface="Arial" panose="020B0604020202020204" pitchFamily="34" charset="0"/>
              </a:rPr>
              <a:t>2. Auto loop centering</a:t>
            </a:r>
            <a:endParaRPr lang="zh-CN" altLang="en-US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039ACA7-529E-99E1-AEF6-20E0051F5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2" y="4153261"/>
            <a:ext cx="4523139" cy="17956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6137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03950E3-F7C1-C1ED-6EA5-41AEA8A988FA}"/>
              </a:ext>
            </a:extLst>
          </p:cNvPr>
          <p:cNvSpPr txBox="1"/>
          <p:nvPr/>
        </p:nvSpPr>
        <p:spPr>
          <a:xfrm>
            <a:off x="4401128" y="2618509"/>
            <a:ext cx="4572000" cy="12966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hlinkClick r:id="rId2"/>
              </a:rPr>
              <a:t>https://github.com/ispyb/py-ispyb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>
                <a:hlinkClick r:id="rId3"/>
              </a:rPr>
              <a:t>https://github.com/ispyb/py-ispyb-ui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E7C633-E322-ECF5-5FE0-60180794FF51}"/>
              </a:ext>
            </a:extLst>
          </p:cNvPr>
          <p:cNvSpPr txBox="1"/>
          <p:nvPr/>
        </p:nvSpPr>
        <p:spPr>
          <a:xfrm>
            <a:off x="4401128" y="4232746"/>
            <a:ext cx="4572000" cy="12966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hlinkClick r:id="rId4"/>
              </a:rPr>
              <a:t>https://github.com/ispyb/ISPyB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>
                <a:hlinkClick r:id="rId5"/>
              </a:rPr>
              <a:t>https://github.com/ispyb/EXI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49895F9-2761-A85B-29D9-E9D9C30178DA}"/>
              </a:ext>
            </a:extLst>
          </p:cNvPr>
          <p:cNvSpPr txBox="1"/>
          <p:nvPr/>
        </p:nvSpPr>
        <p:spPr>
          <a:xfrm>
            <a:off x="3818428" y="499958"/>
            <a:ext cx="1507144" cy="7544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altLang="zh-CN" sz="3200" dirty="0"/>
              <a:t>ISPyB</a:t>
            </a:r>
            <a:endParaRPr lang="zh-CN" altLang="en-US" sz="32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BB664E1-887B-9862-7558-331F6D15C471}"/>
              </a:ext>
            </a:extLst>
          </p:cNvPr>
          <p:cNvSpPr txBox="1"/>
          <p:nvPr/>
        </p:nvSpPr>
        <p:spPr>
          <a:xfrm>
            <a:off x="1604744" y="1359233"/>
            <a:ext cx="5934510" cy="464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 Black" panose="020B0A04020102020204" pitchFamily="34" charset="0"/>
              </a:rPr>
              <a:t>Java version is used to get the basic function</a:t>
            </a:r>
            <a:endParaRPr lang="zh-CN" altLang="en-US" dirty="0">
              <a:latin typeface="Arial Black" panose="020B0A04020102020204" pitchFamily="34" charset="0"/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B43D16F2-AAA8-E088-02E9-C3355DCC9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63" y="2054161"/>
            <a:ext cx="3828474" cy="4568312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ISPYB version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java  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Full-featured </a:t>
            </a:r>
          </a:p>
          <a:p>
            <a:pPr lvl="2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ISPYB </a:t>
            </a:r>
          </a:p>
          <a:p>
            <a:pPr lvl="3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Backend Server</a:t>
            </a:r>
          </a:p>
          <a:p>
            <a:pPr lvl="2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 </a:t>
            </a:r>
          </a:p>
          <a:p>
            <a:pPr lvl="3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</a:t>
            </a:r>
          </a:p>
          <a:p>
            <a:pPr lvl="2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LDAP</a:t>
            </a:r>
          </a:p>
          <a:p>
            <a:pPr lvl="3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Authentication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Python</a:t>
            </a:r>
          </a:p>
          <a:p>
            <a:pPr lvl="2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Functionality in development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71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CE4F3B-F973-FCEF-FCE6-13FD18B9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558" y="650689"/>
            <a:ext cx="3930883" cy="754437"/>
          </a:xfr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altLang="zh-CN" sz="3200" dirty="0">
                <a:latin typeface="Arial Black" panose="020B0A04020102020204" pitchFamily="34" charset="0"/>
                <a:ea typeface="+mn-ea"/>
                <a:cs typeface="+mn-cs"/>
              </a:rPr>
              <a:t>Project progress</a:t>
            </a:r>
            <a:endParaRPr lang="zh-CN" altLang="en-US" sz="3200" dirty="0"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533E58-939C-EC65-3BA9-A2A984629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32506"/>
            <a:ext cx="7886700" cy="42664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Database Configure</a:t>
            </a:r>
          </a:p>
          <a:p>
            <a:pPr lvl="1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debugging, it was found that some tables are required, but they are deleted in the database script.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LDAP Configure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ISPYB compiled and deployed in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WildFly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application Server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Mxcube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now can login by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Ispyb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service.</a:t>
            </a:r>
          </a:p>
          <a:p>
            <a:pPr>
              <a:lnSpc>
                <a:spcPct val="150000"/>
              </a:lnSpc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59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6C4437-B680-3326-5F1E-99D5EE81E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486" y="601218"/>
            <a:ext cx="5193025" cy="754437"/>
          </a:xfrm>
          <a:noFill/>
          <a:ln>
            <a:solidFill>
              <a:srgbClr val="00B0F0"/>
            </a:solidFill>
          </a:ln>
        </p:spPr>
        <p:txBody>
          <a:bodyPr vert="horz" wrap="none" lIns="91440" tIns="45720" rIns="91440" bIns="45720" rtlCol="0" anchor="ctr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altLang="zh-CN" sz="3200">
                <a:latin typeface="Arial Black" panose="020B0A04020102020204" pitchFamily="34" charset="0"/>
                <a:ea typeface="+mn-ea"/>
                <a:cs typeface="+mn-cs"/>
              </a:rPr>
              <a:t>Software Architecture</a:t>
            </a:r>
            <a:endParaRPr lang="zh-CN" altLang="en-US" sz="3200" dirty="0"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C3EA677-62F9-CED3-E698-BA072D83D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565" y="2154383"/>
            <a:ext cx="7768869" cy="3389320"/>
          </a:xfr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3517496-891A-9D9B-4ACD-A1791E35945E}"/>
              </a:ext>
            </a:extLst>
          </p:cNvPr>
          <p:cNvSpPr/>
          <p:nvPr/>
        </p:nvSpPr>
        <p:spPr>
          <a:xfrm>
            <a:off x="7564582" y="5334000"/>
            <a:ext cx="775854" cy="166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45629E3-0518-D23E-5691-358EA30AB592}"/>
              </a:ext>
            </a:extLst>
          </p:cNvPr>
          <p:cNvSpPr txBox="1"/>
          <p:nvPr/>
        </p:nvSpPr>
        <p:spPr>
          <a:xfrm>
            <a:off x="7109970" y="5486886"/>
            <a:ext cx="1778051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ISPyB database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974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4B3CC27-E454-4D6B-BF3B-2264E78B9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3833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3200" dirty="0">
                <a:latin typeface="Arial Black" panose="020B0A04020102020204" pitchFamily="34" charset="0"/>
                <a:cs typeface="Arial" panose="020B0604020202020204" pitchFamily="34" charset="0"/>
              </a:rPr>
              <a:t>What We are Planning to Do</a:t>
            </a:r>
            <a:endParaRPr lang="zh-CN" altLang="en-US" sz="3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18FDCA-71E9-9647-1931-D447B9915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62" y="1496323"/>
            <a:ext cx="3474644" cy="245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F2E6641-3B0B-4C82-81C9-2C35BD732815}"/>
              </a:ext>
            </a:extLst>
          </p:cNvPr>
          <p:cNvSpPr txBox="1"/>
          <p:nvPr/>
        </p:nvSpPr>
        <p:spPr>
          <a:xfrm>
            <a:off x="6354260" y="4078327"/>
            <a:ext cx="1701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altLang="zh-CN" b="0" i="0" dirty="0">
                <a:solidFill>
                  <a:srgbClr val="800080"/>
                </a:solidFill>
                <a:effectLst/>
                <a:latin typeface="Roboto" panose="02000000000000000000" pitchFamily="2" charset="0"/>
              </a:rPr>
              <a:t>FLEX-ED35</a:t>
            </a:r>
            <a:endParaRPr lang="en-US" altLang="zh-CN" b="0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177D16A-3AE2-16FF-2898-29FD7D20077D}"/>
              </a:ext>
            </a:extLst>
          </p:cNvPr>
          <p:cNvSpPr txBox="1"/>
          <p:nvPr/>
        </p:nvSpPr>
        <p:spPr>
          <a:xfrm>
            <a:off x="575115" y="1386259"/>
            <a:ext cx="4559939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447675" indent="-447675">
              <a:lnSpc>
                <a:spcPct val="150000"/>
              </a:lnSpc>
              <a:buFont typeface="Wingdings" panose="05000000000000000000" pitchFamily="2" charset="2"/>
              <a:buChar char="u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1800" dirty="0"/>
              <a:t>FLEX-ED35 will be installed </a:t>
            </a:r>
            <a:r>
              <a:rPr lang="en-US" altLang="zh-CN" sz="1800"/>
              <a:t>at BL19U1 </a:t>
            </a:r>
            <a:r>
              <a:rPr lang="en-US" altLang="zh-CN" sz="1800" dirty="0"/>
              <a:t>next year.</a:t>
            </a:r>
          </a:p>
          <a:p>
            <a:endParaRPr lang="en-US" altLang="zh-CN" sz="1800" dirty="0"/>
          </a:p>
          <a:p>
            <a:r>
              <a:rPr lang="en-US" altLang="zh-CN" sz="1800" dirty="0"/>
              <a:t>Complete the configuration of </a:t>
            </a:r>
            <a:r>
              <a:rPr lang="en-US" altLang="zh-CN" sz="1800" dirty="0" err="1"/>
              <a:t>ISPyB</a:t>
            </a:r>
            <a:r>
              <a:rPr lang="en-US" altLang="zh-CN" sz="1800" dirty="0"/>
              <a:t> and connect the database with </a:t>
            </a:r>
            <a:r>
              <a:rPr lang="en-US" altLang="zh-CN" sz="1800" dirty="0" err="1"/>
              <a:t>MXCuBE</a:t>
            </a:r>
            <a:r>
              <a:rPr lang="en-US" altLang="zh-CN" sz="1800" dirty="0"/>
              <a:t>.</a:t>
            </a:r>
          </a:p>
          <a:p>
            <a:endParaRPr lang="en-US" altLang="zh-CN" sz="1800" dirty="0"/>
          </a:p>
          <a:p>
            <a:r>
              <a:rPr lang="en-US" altLang="zh-CN" sz="1800" dirty="0"/>
              <a:t>Complete the function of automatic sample mounting, centering and collection.</a:t>
            </a:r>
          </a:p>
          <a:p>
            <a:endParaRPr lang="en-US" altLang="zh-CN" sz="1800" dirty="0"/>
          </a:p>
          <a:p>
            <a:r>
              <a:rPr lang="en-US" altLang="zh-CN" sz="1800" dirty="0"/>
              <a:t>Set up </a:t>
            </a:r>
            <a:r>
              <a:rPr lang="en-US" altLang="zh-CN" sz="1800" dirty="0" err="1"/>
              <a:t>mxcube</a:t>
            </a:r>
            <a:r>
              <a:rPr lang="en-US" altLang="zh-CN" sz="1800" dirty="0"/>
              <a:t> at BL18U1</a:t>
            </a:r>
          </a:p>
        </p:txBody>
      </p:sp>
    </p:spTree>
    <p:extLst>
      <p:ext uri="{BB962C8B-B14F-4D97-AF65-F5344CB8AC3E}">
        <p14:creationId xmlns:p14="http://schemas.microsoft.com/office/powerpoint/2010/main" val="40903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21"/>
    </mc:Choice>
    <mc:Fallback xmlns="">
      <p:transition spd="slow" advTm="5892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D36BCD-045F-47C3-831A-77AF90BC2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2400" dirty="0">
                <a:latin typeface="Arial Black" panose="020B0A04020102020204" pitchFamily="34" charset="0"/>
              </a:rPr>
              <a:t>Shanghai Synchrotron Radiation Facility</a:t>
            </a:r>
            <a:endParaRPr lang="zh-CN" altLang="en-US" sz="2400" dirty="0">
              <a:latin typeface="Arial Black" panose="020B0A040201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0941E7-AFFC-41DA-B2A9-D65FFAA54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409" y="1777684"/>
            <a:ext cx="5199412" cy="45650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6435EF-1CB5-4EBE-9F02-DA1070358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39" y="4518931"/>
            <a:ext cx="3295176" cy="182382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7E8E68A-4645-4DAC-95E4-0DED603F1756}"/>
              </a:ext>
            </a:extLst>
          </p:cNvPr>
          <p:cNvSpPr/>
          <p:nvPr/>
        </p:nvSpPr>
        <p:spPr>
          <a:xfrm>
            <a:off x="371739" y="1777684"/>
            <a:ext cx="3295176" cy="25838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C00000"/>
                </a:solidFill>
                <a:latin typeface="Arial Black" panose="020B0A04020102020204" pitchFamily="34" charset="0"/>
              </a:rPr>
              <a:t>SSRF Ring Parameters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Energy</a:t>
            </a:r>
            <a:r>
              <a:rPr lang="zh-CN" alt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GeV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Current:  300 mA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Circumference:     432 m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 sections:  20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6E3E970-CE40-45DA-8F33-028BE475EA13}"/>
              </a:ext>
            </a:extLst>
          </p:cNvPr>
          <p:cNvSpPr txBox="1"/>
          <p:nvPr/>
        </p:nvSpPr>
        <p:spPr>
          <a:xfrm rot="1078701">
            <a:off x="5482612" y="2877654"/>
            <a:ext cx="2729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Soft X-ray Free Electron Laser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10E4802-D836-493B-8BBA-1F95F84BA1A3}"/>
              </a:ext>
            </a:extLst>
          </p:cNvPr>
          <p:cNvSpPr txBox="1"/>
          <p:nvPr/>
        </p:nvSpPr>
        <p:spPr>
          <a:xfrm rot="19556272">
            <a:off x="3496924" y="2383992"/>
            <a:ext cx="2885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Black" panose="020B0A04020102020204" pitchFamily="34" charset="0"/>
              </a:rPr>
              <a:t>Hard X-ray Free Electron Laser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A6A4748-AFFB-496F-A711-BEC4EA1B0C90}"/>
              </a:ext>
            </a:extLst>
          </p:cNvPr>
          <p:cNvSpPr txBox="1"/>
          <p:nvPr/>
        </p:nvSpPr>
        <p:spPr>
          <a:xfrm rot="1078701">
            <a:off x="5809833" y="3649655"/>
            <a:ext cx="2729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n-US" dirty="0"/>
              <a:t>SSRF</a:t>
            </a:r>
          </a:p>
        </p:txBody>
      </p:sp>
    </p:spTree>
    <p:extLst>
      <p:ext uri="{BB962C8B-B14F-4D97-AF65-F5344CB8AC3E}">
        <p14:creationId xmlns:p14="http://schemas.microsoft.com/office/powerpoint/2010/main" val="48968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09"/>
    </mc:Choice>
    <mc:Fallback xmlns="">
      <p:transition spd="slow" advTm="177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A297567-B2D0-4211-9583-CB3545B742A3}"/>
              </a:ext>
            </a:extLst>
          </p:cNvPr>
          <p:cNvSpPr txBox="1"/>
          <p:nvPr/>
        </p:nvSpPr>
        <p:spPr>
          <a:xfrm>
            <a:off x="991111" y="1857660"/>
            <a:ext cx="71617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0070C0"/>
                </a:solidFill>
                <a:latin typeface="Arial Black" panose="020B0A04020102020204" pitchFamily="34" charset="0"/>
              </a:rPr>
              <a:t>Thank you for your attention! </a:t>
            </a:r>
            <a:endParaRPr lang="zh-CN" altLang="en-US" sz="3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D0616F2-2A4B-4ADD-9085-B37E5238F028}"/>
              </a:ext>
            </a:extLst>
          </p:cNvPr>
          <p:cNvSpPr txBox="1"/>
          <p:nvPr/>
        </p:nvSpPr>
        <p:spPr>
          <a:xfrm>
            <a:off x="2019108" y="3217292"/>
            <a:ext cx="5105781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Acknowledgments: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Shanghai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Sychrontron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Radiation Facility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Mikel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Eguiraun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and Jie Nan from  MAX IV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Letícia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G.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Capovilla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from LNLS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 Arinax,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Dectris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Rigaku,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Irelec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MXCube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community.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3"/>
    </mc:Choice>
    <mc:Fallback xmlns="">
      <p:transition spd="slow" advTm="1590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D75AE6-CD7A-4335-86A0-9177E4DC5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68" y="3429000"/>
            <a:ext cx="4531660" cy="3006832"/>
          </a:xfrm>
          <a:prstGeom prst="rect">
            <a:avLst/>
          </a:prstGeom>
        </p:spPr>
      </p:pic>
      <p:pic>
        <p:nvPicPr>
          <p:cNvPr id="4" name="图片 3" descr="location.jpg">
            <a:extLst>
              <a:ext uri="{FF2B5EF4-FFF2-40B4-BE49-F238E27FC236}">
                <a16:creationId xmlns:a16="http://schemas.microsoft.com/office/drawing/2014/main" id="{0E178A62-9D1E-400E-B6C2-333299095B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94" y="3483651"/>
            <a:ext cx="3731736" cy="3008062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C194F123-2894-4ECC-8A2A-AA93BC2F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14" y="233299"/>
            <a:ext cx="830277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2400" dirty="0">
                <a:latin typeface="Arial Black" panose="020B0A04020102020204" pitchFamily="34" charset="0"/>
              </a:rPr>
              <a:t>National Facility for Protein Science . Shanghai</a:t>
            </a:r>
            <a:endParaRPr lang="zh-CN" altLang="en-US" sz="2400" dirty="0">
              <a:latin typeface="Arial Black" panose="020B0A040201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5573E68-9A2F-4D92-BB98-72617450903F}"/>
              </a:ext>
            </a:extLst>
          </p:cNvPr>
          <p:cNvSpPr txBox="1"/>
          <p:nvPr/>
        </p:nvSpPr>
        <p:spPr>
          <a:xfrm>
            <a:off x="862957" y="1109294"/>
            <a:ext cx="7418083" cy="212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NFPS passed the National Acceptance Review, and formally opened to the users in July 2015.</a:t>
            </a:r>
          </a:p>
          <a:p>
            <a:pPr marL="447675" indent="-4476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NFPS is composed of 9 technology systems with state-of-the-art instruments in its </a:t>
            </a:r>
            <a:r>
              <a:rPr lang="en-US" altLang="zh-CN" i="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Haike</a:t>
            </a:r>
            <a:r>
              <a:rPr lang="en-US" altLang="zh-CN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Road Campus and 5 Beamlines within the Shanghai Synchrotron Radiation Facility.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7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3"/>
    </mc:Choice>
    <mc:Fallback xmlns="">
      <p:transition spd="slow" advTm="2678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C194F123-2894-4ECC-8A2A-AA93BC2F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14" y="233299"/>
            <a:ext cx="830277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latin typeface="Arial Black" panose="020B0A04020102020204" pitchFamily="34" charset="0"/>
              </a:rPr>
              <a:t>MX Beamlines at SSRF</a:t>
            </a:r>
            <a:endParaRPr lang="zh-CN" altLang="en-US" sz="3600" dirty="0">
              <a:latin typeface="Arial Black" panose="020B0A040201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7E7E761-CE41-6F47-30F3-16E0D80663E2}"/>
              </a:ext>
            </a:extLst>
          </p:cNvPr>
          <p:cNvSpPr txBox="1"/>
          <p:nvPr/>
        </p:nvSpPr>
        <p:spPr>
          <a:xfrm>
            <a:off x="638813" y="1996764"/>
            <a:ext cx="677108" cy="369428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vert="eaVert" wrap="none" rtlCol="0">
            <a:spAutoFit/>
          </a:bodyPr>
          <a:lstStyle/>
          <a:p>
            <a:r>
              <a:rPr lang="en-US" altLang="zh-CN" sz="3200" dirty="0">
                <a:latin typeface="Arial Black" panose="020B0A04020102020204" pitchFamily="34" charset="0"/>
              </a:rPr>
              <a:t>6 MX Beamlines</a:t>
            </a:r>
            <a:endParaRPr lang="zh-CN" altLang="en-US" sz="3200" dirty="0">
              <a:latin typeface="Arial Black" panose="020B0A04020102020204" pitchFamily="34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AC96EFF-646B-F501-BD1F-0532787E5C11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>
          <a:xfrm flipV="1">
            <a:off x="1315921" y="1918269"/>
            <a:ext cx="1246259" cy="1925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E893740-6941-0FB6-6165-B46DBC1C94D3}"/>
              </a:ext>
            </a:extLst>
          </p:cNvPr>
          <p:cNvSpPr txBox="1"/>
          <p:nvPr/>
        </p:nvSpPr>
        <p:spPr>
          <a:xfrm>
            <a:off x="2562180" y="1656659"/>
            <a:ext cx="1459054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Arial Black" panose="020B0A04020102020204" pitchFamily="34" charset="0"/>
              </a:rPr>
              <a:t>BL17B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D56A055-9132-1435-D2AC-91035217D3C9}"/>
              </a:ext>
            </a:extLst>
          </p:cNvPr>
          <p:cNvSpPr txBox="1"/>
          <p:nvPr/>
        </p:nvSpPr>
        <p:spPr>
          <a:xfrm>
            <a:off x="2432337" y="2357871"/>
            <a:ext cx="1718740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Arial Black" panose="020B0A04020102020204" pitchFamily="34" charset="0"/>
              </a:rPr>
              <a:t>BL18U1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07E3CA5-D9CA-755F-7253-72A30E91A377}"/>
              </a:ext>
            </a:extLst>
          </p:cNvPr>
          <p:cNvSpPr txBox="1"/>
          <p:nvPr/>
        </p:nvSpPr>
        <p:spPr>
          <a:xfrm>
            <a:off x="2432337" y="3085320"/>
            <a:ext cx="1718740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Arial Black" panose="020B0A04020102020204" pitchFamily="34" charset="0"/>
              </a:rPr>
              <a:t>BL19U1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DC18805-5DDA-DEA9-43B1-ECF956915E2A}"/>
              </a:ext>
            </a:extLst>
          </p:cNvPr>
          <p:cNvSpPr txBox="1"/>
          <p:nvPr/>
        </p:nvSpPr>
        <p:spPr>
          <a:xfrm>
            <a:off x="2432337" y="4059349"/>
            <a:ext cx="1818126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Arial Black" panose="020B0A04020102020204" pitchFamily="34" charset="0"/>
              </a:rPr>
              <a:t>BL17UM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34F95D9-02F7-5D17-8D53-379DBBDD05BE}"/>
              </a:ext>
            </a:extLst>
          </p:cNvPr>
          <p:cNvSpPr txBox="1"/>
          <p:nvPr/>
        </p:nvSpPr>
        <p:spPr>
          <a:xfrm>
            <a:off x="2482031" y="4956891"/>
            <a:ext cx="1718740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BL02U1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94316F4-4AB6-F5B4-C9CD-A081AE20201E}"/>
              </a:ext>
            </a:extLst>
          </p:cNvPr>
          <p:cNvSpPr txBox="1"/>
          <p:nvPr/>
        </p:nvSpPr>
        <p:spPr>
          <a:xfrm>
            <a:off x="2482031" y="5787495"/>
            <a:ext cx="1718740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BL10U1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1D0051D9-52C6-97AF-4BAC-A6D3D18A4772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 flipV="1">
            <a:off x="1315921" y="2619481"/>
            <a:ext cx="1116416" cy="1224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B4BBC8B-382A-8E29-C402-B251F410C9B8}"/>
              </a:ext>
            </a:extLst>
          </p:cNvPr>
          <p:cNvCxnSpPr>
            <a:cxnSpLocks/>
            <a:stCxn id="7" idx="3"/>
            <a:endCxn id="18" idx="1"/>
          </p:cNvCxnSpPr>
          <p:nvPr/>
        </p:nvCxnSpPr>
        <p:spPr>
          <a:xfrm flipV="1">
            <a:off x="1315921" y="3346930"/>
            <a:ext cx="1116416" cy="496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A8A7A65C-B0F6-053A-495C-3EAA80131207}"/>
              </a:ext>
            </a:extLst>
          </p:cNvPr>
          <p:cNvCxnSpPr>
            <a:cxnSpLocks/>
            <a:stCxn id="7" idx="3"/>
            <a:endCxn id="19" idx="1"/>
          </p:cNvCxnSpPr>
          <p:nvPr/>
        </p:nvCxnSpPr>
        <p:spPr>
          <a:xfrm>
            <a:off x="1315921" y="3843905"/>
            <a:ext cx="1116416" cy="477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318C3414-006E-0FD7-22B7-0B9F0AFA460F}"/>
              </a:ext>
            </a:extLst>
          </p:cNvPr>
          <p:cNvCxnSpPr>
            <a:cxnSpLocks/>
            <a:stCxn id="7" idx="3"/>
            <a:endCxn id="21" idx="1"/>
          </p:cNvCxnSpPr>
          <p:nvPr/>
        </p:nvCxnSpPr>
        <p:spPr>
          <a:xfrm>
            <a:off x="1315921" y="3843905"/>
            <a:ext cx="1166110" cy="1374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EBACC267-AA48-B53D-8B55-74280A3D15E1}"/>
              </a:ext>
            </a:extLst>
          </p:cNvPr>
          <p:cNvCxnSpPr>
            <a:cxnSpLocks/>
            <a:stCxn id="7" idx="3"/>
            <a:endCxn id="22" idx="1"/>
          </p:cNvCxnSpPr>
          <p:nvPr/>
        </p:nvCxnSpPr>
        <p:spPr>
          <a:xfrm>
            <a:off x="1315921" y="3843905"/>
            <a:ext cx="1166110" cy="220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5D7DB793-BED3-BE73-F11E-704D3A49678D}"/>
              </a:ext>
            </a:extLst>
          </p:cNvPr>
          <p:cNvSpPr txBox="1"/>
          <p:nvPr/>
        </p:nvSpPr>
        <p:spPr>
          <a:xfrm>
            <a:off x="5014719" y="2357871"/>
            <a:ext cx="1502334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latin typeface="Arial Black" panose="020B0A04020102020204" pitchFamily="34" charset="0"/>
              </a:defRPr>
            </a:lvl1pPr>
          </a:lstStyle>
          <a:p>
            <a:r>
              <a:rPr lang="en-US" altLang="zh-CN" dirty="0"/>
              <a:t>NFPSS</a:t>
            </a:r>
            <a:endParaRPr lang="zh-CN" altLang="en-US" dirty="0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6C64ECAE-6E03-3014-F9FB-60E889EE1700}"/>
              </a:ext>
            </a:extLst>
          </p:cNvPr>
          <p:cNvCxnSpPr>
            <a:stCxn id="13" idx="3"/>
            <a:endCxn id="38" idx="1"/>
          </p:cNvCxnSpPr>
          <p:nvPr/>
        </p:nvCxnSpPr>
        <p:spPr>
          <a:xfrm>
            <a:off x="4021234" y="1918269"/>
            <a:ext cx="993485" cy="701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A5D45DD6-EC85-1B76-3462-4D8D82F42AF7}"/>
              </a:ext>
            </a:extLst>
          </p:cNvPr>
          <p:cNvCxnSpPr>
            <a:stCxn id="17" idx="3"/>
            <a:endCxn id="38" idx="1"/>
          </p:cNvCxnSpPr>
          <p:nvPr/>
        </p:nvCxnSpPr>
        <p:spPr>
          <a:xfrm>
            <a:off x="4151077" y="2619481"/>
            <a:ext cx="8636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89278735-5336-B35B-EFF9-1F745211B7DB}"/>
              </a:ext>
            </a:extLst>
          </p:cNvPr>
          <p:cNvCxnSpPr>
            <a:stCxn id="18" idx="3"/>
            <a:endCxn id="38" idx="1"/>
          </p:cNvCxnSpPr>
          <p:nvPr/>
        </p:nvCxnSpPr>
        <p:spPr>
          <a:xfrm flipV="1">
            <a:off x="4151077" y="2619481"/>
            <a:ext cx="863642" cy="727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>
            <a:extLst>
              <a:ext uri="{FF2B5EF4-FFF2-40B4-BE49-F238E27FC236}">
                <a16:creationId xmlns:a16="http://schemas.microsoft.com/office/drawing/2014/main" id="{C6890FBD-EC27-8959-52AF-7F34ED05D336}"/>
              </a:ext>
            </a:extLst>
          </p:cNvPr>
          <p:cNvSpPr txBox="1"/>
          <p:nvPr/>
        </p:nvSpPr>
        <p:spPr>
          <a:xfrm>
            <a:off x="4716089" y="3843905"/>
            <a:ext cx="2099593" cy="95410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latin typeface="Arial Black" panose="020B0A04020102020204" pitchFamily="34" charset="0"/>
              </a:defRPr>
            </a:lvl1pPr>
          </a:lstStyle>
          <a:p>
            <a:r>
              <a:rPr lang="en-US" altLang="zh-CN" dirty="0"/>
              <a:t>Shanghai Tech</a:t>
            </a:r>
            <a:endParaRPr lang="zh-CN" altLang="en-US" dirty="0"/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6C989ED4-2E6D-E88B-CF56-13297E8D902F}"/>
              </a:ext>
            </a:extLst>
          </p:cNvPr>
          <p:cNvCxnSpPr>
            <a:stCxn id="19" idx="3"/>
            <a:endCxn id="48" idx="1"/>
          </p:cNvCxnSpPr>
          <p:nvPr/>
        </p:nvCxnSpPr>
        <p:spPr>
          <a:xfrm>
            <a:off x="4250463" y="4320959"/>
            <a:ext cx="4656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4082DD54-94C9-E9FA-9496-6C508114D133}"/>
              </a:ext>
            </a:extLst>
          </p:cNvPr>
          <p:cNvSpPr txBox="1"/>
          <p:nvPr/>
        </p:nvSpPr>
        <p:spPr>
          <a:xfrm>
            <a:off x="4694300" y="5363791"/>
            <a:ext cx="2099593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latin typeface="Arial Black" panose="020B0A04020102020204" pitchFamily="34" charset="0"/>
              </a:defRPr>
            </a:lvl1pPr>
          </a:lstStyle>
          <a:p>
            <a:r>
              <a:rPr lang="en-US" altLang="zh-CN" dirty="0">
                <a:solidFill>
                  <a:srgbClr val="002060"/>
                </a:solidFill>
              </a:rPr>
              <a:t>SSRF</a:t>
            </a:r>
            <a:endParaRPr lang="zh-CN" altLang="en-US" dirty="0">
              <a:solidFill>
                <a:srgbClr val="002060"/>
              </a:solidFill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9CA21E6D-BBF1-5687-3EA9-E64C94F70876}"/>
              </a:ext>
            </a:extLst>
          </p:cNvPr>
          <p:cNvCxnSpPr>
            <a:stCxn id="21" idx="3"/>
            <a:endCxn id="52" idx="1"/>
          </p:cNvCxnSpPr>
          <p:nvPr/>
        </p:nvCxnSpPr>
        <p:spPr>
          <a:xfrm>
            <a:off x="4200771" y="5218501"/>
            <a:ext cx="493529" cy="406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282BF63B-BD9B-D58A-AB46-45977E9CB00A}"/>
              </a:ext>
            </a:extLst>
          </p:cNvPr>
          <p:cNvCxnSpPr>
            <a:stCxn id="22" idx="3"/>
            <a:endCxn id="52" idx="1"/>
          </p:cNvCxnSpPr>
          <p:nvPr/>
        </p:nvCxnSpPr>
        <p:spPr>
          <a:xfrm flipV="1">
            <a:off x="4200771" y="5625401"/>
            <a:ext cx="493529" cy="423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:a16="http://schemas.microsoft.com/office/drawing/2014/main" id="{7BCD4F26-0DF1-BBE5-CA6E-62AD540B270F}"/>
              </a:ext>
            </a:extLst>
          </p:cNvPr>
          <p:cNvSpPr txBox="1"/>
          <p:nvPr/>
        </p:nvSpPr>
        <p:spPr>
          <a:xfrm>
            <a:off x="7572394" y="2383653"/>
            <a:ext cx="677108" cy="192655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vert="eaVert" wrap="none" rtlCol="0">
            <a:spAutoFit/>
          </a:bodyPr>
          <a:lstStyle/>
          <a:p>
            <a:r>
              <a:rPr lang="en-US" altLang="zh-CN" sz="3200" dirty="0" err="1">
                <a:latin typeface="Arial Black" panose="020B0A04020102020204" pitchFamily="34" charset="0"/>
              </a:rPr>
              <a:t>MXCube</a:t>
            </a:r>
            <a:endParaRPr lang="zh-CN" altLang="en-US" sz="3200" dirty="0">
              <a:latin typeface="Arial Black" panose="020B0A04020102020204" pitchFamily="34" charset="0"/>
            </a:endParaRP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1805BF04-3B0C-882A-1AD5-43A253AAFD39}"/>
              </a:ext>
            </a:extLst>
          </p:cNvPr>
          <p:cNvCxnSpPr>
            <a:stCxn id="38" idx="3"/>
            <a:endCxn id="63" idx="1"/>
          </p:cNvCxnSpPr>
          <p:nvPr/>
        </p:nvCxnSpPr>
        <p:spPr>
          <a:xfrm>
            <a:off x="6517053" y="2619481"/>
            <a:ext cx="1055341" cy="727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6E415B93-2C3B-F050-566B-E898C1C87EF2}"/>
              </a:ext>
            </a:extLst>
          </p:cNvPr>
          <p:cNvCxnSpPr>
            <a:stCxn id="48" idx="3"/>
            <a:endCxn id="63" idx="1"/>
          </p:cNvCxnSpPr>
          <p:nvPr/>
        </p:nvCxnSpPr>
        <p:spPr>
          <a:xfrm flipV="1">
            <a:off x="6815682" y="3346930"/>
            <a:ext cx="756712" cy="974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624157ED-380D-1298-5D0F-7C8DE4C8E38C}"/>
              </a:ext>
            </a:extLst>
          </p:cNvPr>
          <p:cNvCxnSpPr>
            <a:cxnSpLocks/>
            <a:stCxn id="13" idx="3"/>
            <a:endCxn id="4" idx="1"/>
          </p:cNvCxnSpPr>
          <p:nvPr/>
        </p:nvCxnSpPr>
        <p:spPr>
          <a:xfrm flipV="1">
            <a:off x="4021234" y="1651790"/>
            <a:ext cx="368831" cy="266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6763A43F-1FC6-C1A5-9713-D5E0713A0AFB}"/>
              </a:ext>
            </a:extLst>
          </p:cNvPr>
          <p:cNvSpPr txBox="1"/>
          <p:nvPr/>
        </p:nvSpPr>
        <p:spPr>
          <a:xfrm>
            <a:off x="4390065" y="1467124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B0F0"/>
                </a:solidFill>
              </a:rPr>
              <a:t>MOF/COF, GIWAXS, XANS</a:t>
            </a:r>
            <a:endParaRPr lang="zh-CN" alt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7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3"/>
    </mc:Choice>
    <mc:Fallback xmlns="">
      <p:transition spd="slow" advTm="2678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B858B4-9669-491C-B429-83A0A946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MXCUBE Status 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127EE0-2A46-49E8-B987-AFD36EC89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778" y="2905432"/>
            <a:ext cx="6502443" cy="2657098"/>
          </a:xfrm>
        </p:spPr>
        <p:txBody>
          <a:bodyPr>
            <a:noAutofit/>
          </a:bodyPr>
          <a:lstStyle/>
          <a:p>
            <a:pPr marL="628650" indent="-628650">
              <a:buFont typeface="Wingdings" panose="05000000000000000000" pitchFamily="2" charset="2"/>
              <a:buChar char="u"/>
              <a:tabLst>
                <a:tab pos="628650" algn="l"/>
              </a:tabLst>
            </a:pP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did</a:t>
            </a:r>
          </a:p>
          <a:p>
            <a:pPr marL="628650" indent="-628650">
              <a:buFont typeface="Wingdings" panose="05000000000000000000" pitchFamily="2" charset="2"/>
              <a:buChar char="u"/>
              <a:tabLst>
                <a:tab pos="628650" algn="l"/>
              </a:tabLst>
            </a:pPr>
            <a:endParaRPr lang="en-US" altLang="zh-CN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628650">
              <a:buFont typeface="Wingdings" panose="05000000000000000000" pitchFamily="2" charset="2"/>
              <a:buChar char="u"/>
              <a:tabLst>
                <a:tab pos="628650" algn="l"/>
              </a:tabLst>
            </a:pP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improved</a:t>
            </a:r>
          </a:p>
          <a:p>
            <a:pPr marL="628650" indent="-628650">
              <a:buFont typeface="Wingdings" panose="05000000000000000000" pitchFamily="2" charset="2"/>
              <a:buChar char="u"/>
              <a:tabLst>
                <a:tab pos="628650" algn="l"/>
              </a:tabLst>
            </a:pPr>
            <a:endParaRPr lang="en-US" altLang="zh-CN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628650">
              <a:buFont typeface="Wingdings" panose="05000000000000000000" pitchFamily="2" charset="2"/>
              <a:buChar char="u"/>
              <a:tabLst>
                <a:tab pos="628650" algn="l"/>
              </a:tabLst>
            </a:pP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are planning to do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F14E864-27E0-4907-BFCB-8AE375FA9AA3}"/>
              </a:ext>
            </a:extLst>
          </p:cNvPr>
          <p:cNvSpPr txBox="1"/>
          <p:nvPr/>
        </p:nvSpPr>
        <p:spPr>
          <a:xfrm>
            <a:off x="1595992" y="2067228"/>
            <a:ext cx="5952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  <a:latin typeface="Arial Black" panose="020B0A04020102020204" pitchFamily="34" charset="0"/>
              </a:rPr>
              <a:t>We are still at the very beginning! </a:t>
            </a:r>
            <a:endParaRPr lang="zh-CN" altLang="en-US" sz="24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83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27"/>
    </mc:Choice>
    <mc:Fallback xmlns="">
      <p:transition spd="slow" advTm="2342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EBE71F06-3316-1CBF-35D6-48766EB5E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86799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3200" dirty="0">
                <a:latin typeface="Arial Black" panose="020B0A04020102020204" pitchFamily="34" charset="0"/>
                <a:cs typeface="Arial" panose="020B0604020202020204" pitchFamily="34" charset="0"/>
              </a:rPr>
              <a:t>What We Did</a:t>
            </a:r>
            <a:endParaRPr lang="zh-CN" altLang="en-US" sz="3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6BCA4F9-0E7D-C362-F17F-802123EC39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26" y="4038174"/>
            <a:ext cx="3192844" cy="231357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584F54C-4DBA-10D2-BC46-F1D800B9763B}"/>
              </a:ext>
            </a:extLst>
          </p:cNvPr>
          <p:cNvSpPr txBox="1"/>
          <p:nvPr/>
        </p:nvSpPr>
        <p:spPr>
          <a:xfrm>
            <a:off x="305193" y="2046633"/>
            <a:ext cx="5278189" cy="447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47675" indent="-447675">
              <a:buFont typeface="Wingdings" panose="05000000000000000000" pitchFamily="2" charset="2"/>
              <a:buChar char="u"/>
            </a:pPr>
            <a:r>
              <a:rPr lang="en-US" altLang="zh-CN" sz="1600" dirty="0" err="1"/>
              <a:t>MXCube</a:t>
            </a:r>
            <a:r>
              <a:rPr lang="en-US" altLang="zh-CN" sz="1600" dirty="0"/>
              <a:t> 3 installed in virtual system</a:t>
            </a:r>
          </a:p>
          <a:p>
            <a:pPr marL="447675" indent="-447675">
              <a:buFont typeface="Wingdings" panose="05000000000000000000" pitchFamily="2" charset="2"/>
              <a:buChar char="u"/>
            </a:pPr>
            <a:r>
              <a:rPr lang="en-US" altLang="zh-CN" sz="1600" dirty="0"/>
              <a:t>Exporter  with MD2 in virtual system</a:t>
            </a:r>
          </a:p>
          <a:p>
            <a:pPr marL="447675" indent="-447675">
              <a:buFont typeface="Wingdings" panose="05000000000000000000" pitchFamily="2" charset="2"/>
              <a:buChar char="u"/>
            </a:pPr>
            <a:r>
              <a:rPr lang="en-US" altLang="zh-CN" sz="1600" dirty="0"/>
              <a:t>EPICS-Pilatus with Pilatus3S-2M/Pilatus3-6M detector</a:t>
            </a:r>
          </a:p>
          <a:p>
            <a:pPr marL="447675" indent="-447675">
              <a:buFont typeface="Wingdings" panose="05000000000000000000" pitchFamily="2" charset="2"/>
              <a:buChar char="u"/>
            </a:pPr>
            <a:r>
              <a:rPr lang="en-US" altLang="zh-CN" sz="1600" dirty="0"/>
              <a:t>EPICS for Energy</a:t>
            </a:r>
            <a:r>
              <a:rPr lang="zh-CN" altLang="en-US" sz="1600" dirty="0"/>
              <a:t>，</a:t>
            </a:r>
            <a:r>
              <a:rPr lang="en-US" altLang="zh-CN" sz="1600" dirty="0" err="1"/>
              <a:t>Fluo</a:t>
            </a:r>
            <a:r>
              <a:rPr lang="en-US" altLang="zh-CN" sz="1600" dirty="0"/>
              <a:t>-detector</a:t>
            </a:r>
            <a:r>
              <a:rPr lang="zh-CN" altLang="en-US" sz="1600" dirty="0"/>
              <a:t>，</a:t>
            </a:r>
            <a:r>
              <a:rPr lang="en-US" altLang="zh-CN" sz="1600" dirty="0"/>
              <a:t>Detector distance</a:t>
            </a:r>
            <a:r>
              <a:rPr lang="zh-CN" altLang="en-US" sz="1600" dirty="0"/>
              <a:t>，</a:t>
            </a:r>
            <a:r>
              <a:rPr lang="en-US" altLang="zh-CN" sz="1600" dirty="0"/>
              <a:t>Ring Current</a:t>
            </a:r>
            <a:r>
              <a:rPr lang="zh-CN" altLang="en-US" sz="1600" dirty="0"/>
              <a:t>、</a:t>
            </a:r>
            <a:r>
              <a:rPr lang="en-US" altLang="zh-CN" sz="1600" dirty="0"/>
              <a:t>Intensity</a:t>
            </a:r>
          </a:p>
          <a:p>
            <a:pPr marL="447675" indent="-447675">
              <a:buFont typeface="Wingdings" panose="05000000000000000000" pitchFamily="2" charset="2"/>
              <a:buChar char="u"/>
            </a:pPr>
            <a:r>
              <a:rPr lang="en-US" altLang="zh-CN" sz="1600" dirty="0"/>
              <a:t>Frame monitor</a:t>
            </a:r>
            <a:r>
              <a:rPr lang="zh-CN" altLang="en-US" sz="1600" dirty="0"/>
              <a:t> </a:t>
            </a:r>
            <a:r>
              <a:rPr lang="en-US" altLang="zh-CN" sz="1600" dirty="0"/>
              <a:t>and</a:t>
            </a:r>
            <a:r>
              <a:rPr lang="zh-CN" altLang="en-US" sz="1600" dirty="0"/>
              <a:t> </a:t>
            </a:r>
            <a:r>
              <a:rPr lang="en-US" altLang="zh-CN" sz="1600" dirty="0"/>
              <a:t>autoload</a:t>
            </a:r>
            <a:r>
              <a:rPr lang="zh-CN" altLang="en-US" sz="1600" dirty="0"/>
              <a:t> </a:t>
            </a:r>
            <a:r>
              <a:rPr lang="en-US" altLang="zh-CN" sz="1600" dirty="0"/>
              <a:t>with</a:t>
            </a:r>
            <a:r>
              <a:rPr lang="zh-CN" altLang="en-US" sz="1600" dirty="0"/>
              <a:t> </a:t>
            </a:r>
            <a:r>
              <a:rPr lang="en-US" altLang="zh-CN" sz="1600" dirty="0"/>
              <a:t>ADXV by monitoring the temp files in /</a:t>
            </a:r>
            <a:r>
              <a:rPr lang="en-US" altLang="zh-CN" sz="1600" dirty="0" err="1"/>
              <a:t>lima_data</a:t>
            </a:r>
            <a:r>
              <a:rPr lang="en-US" altLang="zh-CN" sz="1600" dirty="0"/>
              <a:t> directory</a:t>
            </a:r>
          </a:p>
          <a:p>
            <a:pPr marL="447675" indent="-447675">
              <a:buFont typeface="Wingdings" panose="05000000000000000000" pitchFamily="2" charset="2"/>
              <a:buChar char="u"/>
            </a:pPr>
            <a:r>
              <a:rPr lang="en-US" altLang="zh-CN" sz="1600" dirty="0"/>
              <a:t>Data auto processing pipeline with XDS,</a:t>
            </a:r>
            <a:r>
              <a:rPr lang="zh-CN" altLang="en-US" sz="1600" dirty="0"/>
              <a:t> </a:t>
            </a:r>
            <a:r>
              <a:rPr lang="en-US" altLang="zh-CN" sz="1600" dirty="0" err="1"/>
              <a:t>autoproc</a:t>
            </a:r>
            <a:r>
              <a:rPr lang="en-US" altLang="zh-CN" sz="1600" dirty="0"/>
              <a:t> xia2-dials.</a:t>
            </a:r>
          </a:p>
          <a:p>
            <a:pPr marL="447675" indent="-447675">
              <a:buFont typeface="Wingdings" panose="05000000000000000000" pitchFamily="2" charset="2"/>
              <a:buChar char="u"/>
            </a:pPr>
            <a:r>
              <a:rPr lang="en-US" altLang="zh-CN" sz="1600" dirty="0"/>
              <a:t>Control the  Actor sample changer system with socket communication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6ACAE5A-DEA7-F8E4-1C7D-34AFFA04E83B}"/>
              </a:ext>
            </a:extLst>
          </p:cNvPr>
          <p:cNvSpPr txBox="1"/>
          <p:nvPr/>
        </p:nvSpPr>
        <p:spPr>
          <a:xfrm>
            <a:off x="709242" y="1318964"/>
            <a:ext cx="7725514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  <a:latin typeface="Arial Black" panose="020B0A04020102020204" pitchFamily="34" charset="0"/>
              </a:rPr>
              <a:t>MXCube3 at</a:t>
            </a:r>
            <a:r>
              <a:rPr lang="zh-CN" altLang="en-US" sz="20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Black" panose="020B0A04020102020204" pitchFamily="34" charset="0"/>
              </a:rPr>
              <a:t>BL17B and BL19U</a:t>
            </a:r>
            <a:r>
              <a:rPr lang="zh-CN" altLang="en-US" sz="20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Black" panose="020B0A04020102020204" pitchFamily="34" charset="0"/>
              </a:rPr>
              <a:t>have opened to users from </a:t>
            </a:r>
            <a:r>
              <a:rPr lang="en-US" altLang="zh-CN" sz="2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Feberary</a:t>
            </a:r>
            <a:r>
              <a:rPr lang="en-US" altLang="zh-CN" sz="2000" dirty="0">
                <a:solidFill>
                  <a:srgbClr val="C00000"/>
                </a:solidFill>
                <a:latin typeface="Arial Black" panose="020B0A04020102020204" pitchFamily="34" charset="0"/>
              </a:rPr>
              <a:t>, 2023 and June, 2023</a:t>
            </a:r>
            <a:endParaRPr lang="zh-CN" altLang="en-US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B03384BF-3D16-9434-2F54-1CE83E8DF154}"/>
              </a:ext>
            </a:extLst>
          </p:cNvPr>
          <p:cNvSpPr/>
          <p:nvPr/>
        </p:nvSpPr>
        <p:spPr>
          <a:xfrm rot="19164570">
            <a:off x="4760026" y="3881191"/>
            <a:ext cx="1021581" cy="207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F4FE9F8-5206-ACC9-67E9-0C44ECB2745A}"/>
              </a:ext>
            </a:extLst>
          </p:cNvPr>
          <p:cNvSpPr txBox="1"/>
          <p:nvPr/>
        </p:nvSpPr>
        <p:spPr>
          <a:xfrm>
            <a:off x="5646056" y="3389176"/>
            <a:ext cx="2569934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Replaced with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braggy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10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64F6D2-9292-8695-96BB-CBB4EDE0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0827"/>
            <a:ext cx="7886700" cy="495486"/>
          </a:xfrm>
          <a:ln>
            <a:solidFill>
              <a:srgbClr val="00B0F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altLang="zh-CN" sz="1800" b="1" dirty="0" err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MXCUBE3</a:t>
            </a:r>
            <a:r>
              <a:rPr lang="en-US" altLang="zh-CN" sz="18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Interface and Communication Protocols Among Hardware Components with Diffraction Results Displayed in BRAGGY</a:t>
            </a:r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CCB5E9-E11E-93DB-76BC-241A29D3F8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86" y="1088671"/>
            <a:ext cx="7195707" cy="5541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660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标题 1"/>
          <p:cNvSpPr txBox="1"/>
          <p:nvPr/>
        </p:nvSpPr>
        <p:spPr>
          <a:xfrm>
            <a:off x="641929" y="514143"/>
            <a:ext cx="7445821" cy="9678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dirty="0"/>
              <a:t>Pipeline of Data Processing and Structure Analysis </a:t>
            </a:r>
          </a:p>
          <a:p>
            <a:pPr algn="ctr">
              <a:lnSpc>
                <a:spcPct val="150000"/>
              </a:lnSpc>
            </a:pPr>
            <a:r>
              <a:rPr lang="en-US" altLang="zh-CN" dirty="0"/>
              <a:t>for small molecular crystals</a:t>
            </a:r>
            <a:endParaRPr lang="zh-CN" altLang="en-US" dirty="0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0F6DC06-1585-7462-DB2F-F028AAE4B66C}"/>
              </a:ext>
            </a:extLst>
          </p:cNvPr>
          <p:cNvGrpSpPr/>
          <p:nvPr/>
        </p:nvGrpSpPr>
        <p:grpSpPr>
          <a:xfrm>
            <a:off x="211708" y="2196540"/>
            <a:ext cx="8284290" cy="3109683"/>
            <a:chOff x="792780" y="1969606"/>
            <a:chExt cx="7667183" cy="2561670"/>
          </a:xfrm>
        </p:grpSpPr>
        <p:sp>
          <p:nvSpPr>
            <p:cNvPr id="75" name="矩形 74"/>
            <p:cNvSpPr/>
            <p:nvPr/>
          </p:nvSpPr>
          <p:spPr>
            <a:xfrm>
              <a:off x="3171192" y="2230656"/>
              <a:ext cx="936467" cy="17989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792780" y="2215516"/>
              <a:ext cx="4827897" cy="1892527"/>
              <a:chOff x="1431460" y="2205787"/>
              <a:chExt cx="8273400" cy="2541676"/>
            </a:xfrm>
          </p:grpSpPr>
          <p:graphicFrame>
            <p:nvGraphicFramePr>
              <p:cNvPr id="3" name="图示 2"/>
              <p:cNvGraphicFramePr/>
              <p:nvPr/>
            </p:nvGraphicFramePr>
            <p:xfrm>
              <a:off x="3669480" y="2205787"/>
              <a:ext cx="3648822" cy="254167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  <p:cxnSp>
            <p:nvCxnSpPr>
              <p:cNvPr id="16" name="直接箭头连接符 15"/>
              <p:cNvCxnSpPr/>
              <p:nvPr/>
            </p:nvCxnSpPr>
            <p:spPr>
              <a:xfrm>
                <a:off x="3027398" y="3476625"/>
                <a:ext cx="63303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/>
              <p:cNvCxnSpPr/>
              <p:nvPr/>
            </p:nvCxnSpPr>
            <p:spPr>
              <a:xfrm>
                <a:off x="7116853" y="2695574"/>
                <a:ext cx="1009650" cy="7429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/>
              <p:cNvCxnSpPr/>
              <p:nvPr/>
            </p:nvCxnSpPr>
            <p:spPr>
              <a:xfrm>
                <a:off x="7120972" y="3476625"/>
                <a:ext cx="100965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/>
              <p:cNvCxnSpPr/>
              <p:nvPr/>
            </p:nvCxnSpPr>
            <p:spPr>
              <a:xfrm flipV="1">
                <a:off x="7116853" y="3524238"/>
                <a:ext cx="1009650" cy="7429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矩形 27"/>
              <p:cNvSpPr/>
              <p:nvPr/>
            </p:nvSpPr>
            <p:spPr>
              <a:xfrm>
                <a:off x="1431460" y="2886076"/>
                <a:ext cx="1602557" cy="110489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3" name="直接连接符 32"/>
              <p:cNvCxnSpPr/>
              <p:nvPr/>
            </p:nvCxnSpPr>
            <p:spPr>
              <a:xfrm>
                <a:off x="2108556" y="3990973"/>
                <a:ext cx="0" cy="25717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2232381" y="3990973"/>
                <a:ext cx="0" cy="25717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矩形: 圆角 35"/>
              <p:cNvSpPr/>
              <p:nvPr/>
            </p:nvSpPr>
            <p:spPr>
              <a:xfrm>
                <a:off x="1689457" y="4248151"/>
                <a:ext cx="981073" cy="76200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流程图: 磁盘 43"/>
              <p:cNvSpPr/>
              <p:nvPr/>
            </p:nvSpPr>
            <p:spPr>
              <a:xfrm>
                <a:off x="8168937" y="3087137"/>
                <a:ext cx="1535923" cy="828664"/>
              </a:xfrm>
              <a:prstGeom prst="flowChartMagneticDisk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 file</a:t>
                </a:r>
              </a:p>
              <a:p>
                <a:pPr algn="ctr"/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HKL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file</a:t>
                </a:r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1507152" y="3067049"/>
                <a:ext cx="1470223" cy="7429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 collection</a:t>
                </a:r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8" name="直接箭头连接符 17"/>
            <p:cNvCxnSpPr>
              <a:cxnSpLocks/>
            </p:cNvCxnSpPr>
            <p:nvPr/>
          </p:nvCxnSpPr>
          <p:spPr>
            <a:xfrm flipV="1">
              <a:off x="5633777" y="2774076"/>
              <a:ext cx="422643" cy="1974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>
              <a:cxnSpLocks/>
            </p:cNvCxnSpPr>
            <p:nvPr/>
          </p:nvCxnSpPr>
          <p:spPr>
            <a:xfrm>
              <a:off x="5662923" y="3304877"/>
              <a:ext cx="410266" cy="1744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/>
          </p:nvSpPr>
          <p:spPr>
            <a:xfrm>
              <a:off x="3267500" y="3327220"/>
              <a:ext cx="8402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Xia2-dials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文本框 169"/>
            <p:cNvSpPr txBox="1"/>
            <p:nvPr/>
          </p:nvSpPr>
          <p:spPr>
            <a:xfrm>
              <a:off x="3040232" y="1969606"/>
              <a:ext cx="1067427" cy="228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DATA Process</a:t>
              </a:r>
              <a:endParaRPr lang="zh-CN" altLang="en-US" sz="12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6089117" y="2337911"/>
              <a:ext cx="922236" cy="21030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1" name="组合 80"/>
            <p:cNvGrpSpPr/>
            <p:nvPr/>
          </p:nvGrpSpPr>
          <p:grpSpPr>
            <a:xfrm>
              <a:off x="6134799" y="2411960"/>
              <a:ext cx="803917" cy="447423"/>
              <a:chOff x="1493115" y="171957"/>
              <a:chExt cx="1254915" cy="617583"/>
            </a:xfrm>
          </p:grpSpPr>
          <p:sp>
            <p:nvSpPr>
              <p:cNvPr id="82" name="矩形: 圆角 81"/>
              <p:cNvSpPr/>
              <p:nvPr/>
            </p:nvSpPr>
            <p:spPr>
              <a:xfrm>
                <a:off x="1512864" y="171957"/>
                <a:ext cx="1235166" cy="617583"/>
              </a:xfrm>
              <a:prstGeom prst="roundRect">
                <a:avLst>
                  <a:gd name="adj" fmla="val 10000"/>
                </a:avLst>
              </a:prstGeom>
            </p:spPr>
            <p:style>
              <a:lnRef idx="3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3" name="矩形: 圆角 4"/>
              <p:cNvSpPr txBox="1"/>
              <p:nvPr/>
            </p:nvSpPr>
            <p:spPr>
              <a:xfrm>
                <a:off x="1493115" y="196927"/>
                <a:ext cx="1198990" cy="58140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096" tIns="8096" rIns="8096" bIns="8096" numCol="1" spcCol="1270" anchor="ctr" anchorCtr="0">
                <a:noAutofit/>
              </a:bodyPr>
              <a:lstStyle/>
              <a:p>
                <a:pPr algn="ctr" defTabSz="5667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ShelXT</a:t>
                </a:r>
              </a:p>
            </p:txBody>
          </p:sp>
        </p:grpSp>
        <p:grpSp>
          <p:nvGrpSpPr>
            <p:cNvPr id="84" name="组合 83"/>
            <p:cNvGrpSpPr/>
            <p:nvPr/>
          </p:nvGrpSpPr>
          <p:grpSpPr>
            <a:xfrm>
              <a:off x="6149519" y="2912037"/>
              <a:ext cx="796662" cy="447423"/>
              <a:chOff x="1504439" y="171957"/>
              <a:chExt cx="1243591" cy="617583"/>
            </a:xfrm>
          </p:grpSpPr>
          <p:sp>
            <p:nvSpPr>
              <p:cNvPr id="85" name="矩形: 圆角 84"/>
              <p:cNvSpPr/>
              <p:nvPr/>
            </p:nvSpPr>
            <p:spPr>
              <a:xfrm>
                <a:off x="1512864" y="171957"/>
                <a:ext cx="1235166" cy="617583"/>
              </a:xfrm>
              <a:prstGeom prst="roundRect">
                <a:avLst>
                  <a:gd name="adj" fmla="val 10000"/>
                </a:avLst>
              </a:prstGeom>
            </p:spPr>
            <p:style>
              <a:lnRef idx="3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矩形: 圆角 4"/>
              <p:cNvSpPr txBox="1"/>
              <p:nvPr/>
            </p:nvSpPr>
            <p:spPr>
              <a:xfrm>
                <a:off x="1504439" y="190045"/>
                <a:ext cx="1198990" cy="58140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096" tIns="8096" rIns="8096" bIns="8096" numCol="1" spcCol="1270" anchor="ctr" anchorCtr="0">
                <a:noAutofit/>
              </a:bodyPr>
              <a:lstStyle/>
              <a:p>
                <a:pPr algn="ctr" defTabSz="5667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6203356" y="2982277"/>
              <a:ext cx="70703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ShelXS</a:t>
              </a:r>
              <a:endParaRPr lang="zh-CN" altLang="en-US" sz="1350" dirty="0"/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6134810" y="3397260"/>
              <a:ext cx="796662" cy="447423"/>
              <a:chOff x="1504439" y="171957"/>
              <a:chExt cx="1243591" cy="617583"/>
            </a:xfrm>
          </p:grpSpPr>
          <p:sp>
            <p:nvSpPr>
              <p:cNvPr id="89" name="矩形: 圆角 88"/>
              <p:cNvSpPr/>
              <p:nvPr/>
            </p:nvSpPr>
            <p:spPr>
              <a:xfrm>
                <a:off x="1512864" y="171957"/>
                <a:ext cx="1235166" cy="617583"/>
              </a:xfrm>
              <a:prstGeom prst="roundRect">
                <a:avLst>
                  <a:gd name="adj" fmla="val 10000"/>
                </a:avLst>
              </a:prstGeom>
            </p:spPr>
            <p:style>
              <a:lnRef idx="3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矩形: 圆角 4"/>
              <p:cNvSpPr txBox="1"/>
              <p:nvPr/>
            </p:nvSpPr>
            <p:spPr>
              <a:xfrm>
                <a:off x="1504439" y="190045"/>
                <a:ext cx="1198990" cy="58140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096" tIns="8096" rIns="8096" bIns="8096" numCol="1" spcCol="1270" anchor="ctr" anchorCtr="0">
                <a:noAutofit/>
              </a:bodyPr>
              <a:lstStyle/>
              <a:p>
                <a:pPr algn="ctr" defTabSz="5667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ShelxD</a:t>
                </a:r>
              </a:p>
            </p:txBody>
          </p:sp>
        </p:grpSp>
        <p:cxnSp>
          <p:nvCxnSpPr>
            <p:cNvPr id="91" name="直接箭头连接符 90"/>
            <p:cNvCxnSpPr>
              <a:cxnSpLocks/>
            </p:cNvCxnSpPr>
            <p:nvPr/>
          </p:nvCxnSpPr>
          <p:spPr>
            <a:xfrm>
              <a:off x="5644017" y="3125723"/>
              <a:ext cx="4291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>
              <p:custDataLst>
                <p:tags r:id="rId1"/>
              </p:custDataLst>
            </p:nvPr>
          </p:nvSpPr>
          <p:spPr>
            <a:xfrm>
              <a:off x="5791060" y="1969606"/>
              <a:ext cx="1484162" cy="228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Structure Analysis</a:t>
              </a:r>
              <a:endParaRPr lang="zh-CN" altLang="zh-CN" sz="12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7" name="直接箭头连接符 6"/>
            <p:cNvCxnSpPr>
              <a:cxnSpLocks/>
            </p:cNvCxnSpPr>
            <p:nvPr>
              <p:custDataLst>
                <p:tags r:id="rId2"/>
              </p:custDataLst>
            </p:nvPr>
          </p:nvCxnSpPr>
          <p:spPr>
            <a:xfrm flipV="1">
              <a:off x="7015002" y="3240024"/>
              <a:ext cx="675799" cy="185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4691233" y="2425061"/>
              <a:ext cx="978998" cy="418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50" dirty="0"/>
                <a:t>format conversion</a:t>
              </a:r>
              <a:endParaRPr lang="zh-CN" altLang="en-US" sz="1350" dirty="0"/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7705266" y="2028825"/>
              <a:ext cx="754224" cy="84799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7705244" y="2896553"/>
              <a:ext cx="754719" cy="74480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7704766" y="3646646"/>
              <a:ext cx="754720" cy="884630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6149097" y="3879701"/>
              <a:ext cx="796662" cy="447423"/>
              <a:chOff x="1504439" y="171957"/>
              <a:chExt cx="1243591" cy="617583"/>
            </a:xfrm>
          </p:grpSpPr>
          <p:sp>
            <p:nvSpPr>
              <p:cNvPr id="13" name="矩形: 圆角 88"/>
              <p:cNvSpPr/>
              <p:nvPr>
                <p:custDataLst>
                  <p:tags r:id="rId6"/>
                </p:custDataLst>
              </p:nvPr>
            </p:nvSpPr>
            <p:spPr>
              <a:xfrm>
                <a:off x="1512864" y="171957"/>
                <a:ext cx="1235166" cy="617583"/>
              </a:xfrm>
              <a:prstGeom prst="roundRect">
                <a:avLst>
                  <a:gd name="adj" fmla="val 10000"/>
                </a:avLst>
              </a:prstGeom>
            </p:spPr>
            <p:style>
              <a:lnRef idx="3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" name="矩形: 圆角 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504439" y="190045"/>
                <a:ext cx="1198990" cy="58140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096" tIns="8096" rIns="8096" bIns="8096" numCol="1" spcCol="1270" anchor="ctr" anchorCtr="0">
                <a:noAutofit/>
              </a:bodyPr>
              <a:lstStyle/>
              <a:p>
                <a:pPr algn="ctr" defTabSz="5667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......... </a:t>
                </a:r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标题 1"/>
          <p:cNvSpPr txBox="1"/>
          <p:nvPr/>
        </p:nvSpPr>
        <p:spPr>
          <a:xfrm>
            <a:off x="1720115" y="514143"/>
            <a:ext cx="5289461" cy="50616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dirty="0"/>
              <a:t>Web page of Data Processing result 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05" y="1367822"/>
            <a:ext cx="7468366" cy="40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715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688</Words>
  <Application>Microsoft Office PowerPoint</Application>
  <PresentationFormat>全屏显示(4:3)</PresentationFormat>
  <Paragraphs>138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等线</vt:lpstr>
      <vt:lpstr>等线 Light</vt:lpstr>
      <vt:lpstr>黑体</vt:lpstr>
      <vt:lpstr>Arial</vt:lpstr>
      <vt:lpstr>Arial Black</vt:lpstr>
      <vt:lpstr>Calibri</vt:lpstr>
      <vt:lpstr>Roboto</vt:lpstr>
      <vt:lpstr>Times New Roman</vt:lpstr>
      <vt:lpstr>Wingdings</vt:lpstr>
      <vt:lpstr>Office 主题​​</vt:lpstr>
      <vt:lpstr>Status of NFPSS MX Beamlines at SSRF</vt:lpstr>
      <vt:lpstr>Shanghai Synchrotron Radiation Facility</vt:lpstr>
      <vt:lpstr>National Facility for Protein Science . Shanghai</vt:lpstr>
      <vt:lpstr>MX Beamlines at SSRF</vt:lpstr>
      <vt:lpstr>MXCUBE Status </vt:lpstr>
      <vt:lpstr>What We Did</vt:lpstr>
      <vt:lpstr>MXCUBE3 Interface and Communication Protocols Among Hardware Components with Diffraction Results Displayed in BRAGGY</vt:lpstr>
      <vt:lpstr>PowerPoint 演示文稿</vt:lpstr>
      <vt:lpstr>PowerPoint 演示文稿</vt:lpstr>
      <vt:lpstr>PowerPoint 演示文稿</vt:lpstr>
      <vt:lpstr>What progress we made from last meeting in May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Project progress</vt:lpstr>
      <vt:lpstr>Software Architecture</vt:lpstr>
      <vt:lpstr>What We are Planning to Do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NFPS MX Beamlines at SSRF</dc:title>
  <dc:creator>NTKO</dc:creator>
  <cp:lastModifiedBy>wenming qin</cp:lastModifiedBy>
  <cp:revision>276</cp:revision>
  <dcterms:created xsi:type="dcterms:W3CDTF">2021-05-10T13:42:07Z</dcterms:created>
  <dcterms:modified xsi:type="dcterms:W3CDTF">2023-11-29T08:58:04Z</dcterms:modified>
</cp:coreProperties>
</file>